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8" r:id="rId1"/>
  </p:sldMasterIdLst>
  <p:handoutMasterIdLst>
    <p:handoutMasterId r:id="rId50"/>
  </p:handoutMasterIdLst>
  <p:sldIdLst>
    <p:sldId id="257" r:id="rId2"/>
    <p:sldId id="258" r:id="rId3"/>
    <p:sldId id="259" r:id="rId4"/>
    <p:sldId id="272" r:id="rId5"/>
    <p:sldId id="273" r:id="rId6"/>
    <p:sldId id="263" r:id="rId7"/>
    <p:sldId id="267" r:id="rId8"/>
    <p:sldId id="264" r:id="rId9"/>
    <p:sldId id="265" r:id="rId10"/>
    <p:sldId id="266" r:id="rId11"/>
    <p:sldId id="276" r:id="rId12"/>
    <p:sldId id="277" r:id="rId13"/>
    <p:sldId id="275" r:id="rId14"/>
    <p:sldId id="271" r:id="rId15"/>
    <p:sldId id="262" r:id="rId16"/>
    <p:sldId id="268" r:id="rId17"/>
    <p:sldId id="269" r:id="rId18"/>
    <p:sldId id="270" r:id="rId19"/>
    <p:sldId id="279" r:id="rId20"/>
    <p:sldId id="304" r:id="rId21"/>
    <p:sldId id="305" r:id="rId22"/>
    <p:sldId id="283" r:id="rId23"/>
    <p:sldId id="280" r:id="rId24"/>
    <p:sldId id="289" r:id="rId25"/>
    <p:sldId id="284" r:id="rId26"/>
    <p:sldId id="281" r:id="rId27"/>
    <p:sldId id="285" r:id="rId28"/>
    <p:sldId id="320" r:id="rId29"/>
    <p:sldId id="291" r:id="rId30"/>
    <p:sldId id="294" r:id="rId31"/>
    <p:sldId id="295" r:id="rId32"/>
    <p:sldId id="293" r:id="rId33"/>
    <p:sldId id="298" r:id="rId34"/>
    <p:sldId id="302" r:id="rId35"/>
    <p:sldId id="306" r:id="rId36"/>
    <p:sldId id="307" r:id="rId37"/>
    <p:sldId id="308" r:id="rId38"/>
    <p:sldId id="300" r:id="rId39"/>
    <p:sldId id="309" r:id="rId40"/>
    <p:sldId id="316" r:id="rId41"/>
    <p:sldId id="312" r:id="rId42"/>
    <p:sldId id="310" r:id="rId43"/>
    <p:sldId id="311" r:id="rId44"/>
    <p:sldId id="313" r:id="rId45"/>
    <p:sldId id="314" r:id="rId46"/>
    <p:sldId id="315" r:id="rId47"/>
    <p:sldId id="282" r:id="rId48"/>
    <p:sldId id="287" r:id="rId49"/>
  </p:sldIdLst>
  <p:sldSz cx="12192000" cy="6858000"/>
  <p:notesSz cx="6858000" cy="9144000"/>
  <p:embeddedFontLst>
    <p:embeddedFont>
      <p:font typeface="標楷體" panose="03000509000000000000" pitchFamily="65" charset="-120"/>
      <p:regular r:id="rId51"/>
    </p:embeddedFont>
    <p:embeddedFont>
      <p:font typeface="華康儷粗圓" panose="020F0709000000000000" pitchFamily="49" charset="-12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rbel" panose="020B0503020204020204" pitchFamily="34" charset="0"/>
      <p:regular r:id="rId57"/>
      <p:bold r:id="rId58"/>
      <p:italic r:id="rId59"/>
      <p:boldItalic r:id="rId60"/>
    </p:embeddedFont>
    <p:embeddedFont>
      <p:font typeface="華康粗圓體" panose="020F0709000000000000" pitchFamily="49" charset="-120"/>
      <p:regular r:id="rId61"/>
    </p:embeddedFont>
    <p:embeddedFont>
      <p:font typeface="華康細圓體(P)" panose="020F0300000000000000" pitchFamily="34" charset="-120"/>
      <p:regular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9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BA798-E7EE-457F-9EEF-D1F78A4E882B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8609149-039C-4312-AD63-4DFA87AA22E9}">
      <dgm:prSet phldrT="[文字]"/>
      <dgm:spPr/>
      <dgm:t>
        <a:bodyPr/>
        <a:lstStyle/>
        <a:p>
          <a:r>
            <a:rPr lang="zh-TW" altLang="en-US" dirty="0" smtClean="0">
              <a:latin typeface="華康粗圓體" panose="020F0709000000000000" pitchFamily="49" charset="-120"/>
              <a:ea typeface="華康粗圓體" panose="020F0709000000000000" pitchFamily="49" charset="-120"/>
            </a:rPr>
            <a:t>系統分析</a:t>
          </a:r>
          <a:endParaRPr lang="zh-TW" altLang="en-US" dirty="0">
            <a:latin typeface="華康粗圓體" panose="020F0709000000000000" pitchFamily="49" charset="-120"/>
            <a:ea typeface="華康粗圓體" panose="020F0709000000000000" pitchFamily="49" charset="-120"/>
          </a:endParaRPr>
        </a:p>
      </dgm:t>
    </dgm:pt>
    <dgm:pt modelId="{2D07479F-467A-40EA-9357-F2580D99D005}" type="parTrans" cxnId="{9DBC9ACA-CEAC-44F4-9D68-542521578863}">
      <dgm:prSet/>
      <dgm:spPr/>
      <dgm:t>
        <a:bodyPr/>
        <a:lstStyle/>
        <a:p>
          <a:endParaRPr lang="zh-TW" altLang="en-US"/>
        </a:p>
      </dgm:t>
    </dgm:pt>
    <dgm:pt modelId="{B4042886-FD5B-447A-95B2-63C13A7285C3}" type="sibTrans" cxnId="{9DBC9ACA-CEAC-44F4-9D68-542521578863}">
      <dgm:prSet/>
      <dgm:spPr>
        <a:ln w="76200">
          <a:solidFill>
            <a:srgbClr val="FFC000"/>
          </a:solidFill>
        </a:ln>
      </dgm:spPr>
      <dgm:t>
        <a:bodyPr/>
        <a:lstStyle/>
        <a:p>
          <a:endParaRPr lang="zh-TW" altLang="en-US"/>
        </a:p>
      </dgm:t>
    </dgm:pt>
    <dgm:pt modelId="{21B8D353-A21A-430F-97B9-65EB55B772A7}">
      <dgm:prSet phldrT="[文字]"/>
      <dgm:spPr/>
      <dgm:t>
        <a:bodyPr/>
        <a:lstStyle/>
        <a:p>
          <a:r>
            <a:rPr lang="zh-TW" altLang="en-US" dirty="0" smtClean="0">
              <a:latin typeface="華康粗圓體" panose="020F0709000000000000" pitchFamily="49" charset="-120"/>
              <a:ea typeface="華康粗圓體" panose="020F0709000000000000" pitchFamily="49" charset="-120"/>
            </a:rPr>
            <a:t>模組分割</a:t>
          </a:r>
          <a:endParaRPr lang="zh-TW" altLang="en-US" dirty="0">
            <a:latin typeface="華康粗圓體" panose="020F0709000000000000" pitchFamily="49" charset="-120"/>
            <a:ea typeface="華康粗圓體" panose="020F0709000000000000" pitchFamily="49" charset="-120"/>
          </a:endParaRPr>
        </a:p>
      </dgm:t>
    </dgm:pt>
    <dgm:pt modelId="{ADC701E5-8014-445D-B58A-EA205FB959FF}" type="parTrans" cxnId="{3EB66405-B11F-418B-AC6E-86CF0B1A25A1}">
      <dgm:prSet/>
      <dgm:spPr/>
      <dgm:t>
        <a:bodyPr/>
        <a:lstStyle/>
        <a:p>
          <a:endParaRPr lang="zh-TW" altLang="en-US"/>
        </a:p>
      </dgm:t>
    </dgm:pt>
    <dgm:pt modelId="{1744FB26-A9EA-4F4E-A163-D192EBC00A0F}" type="sibTrans" cxnId="{3EB66405-B11F-418B-AC6E-86CF0B1A25A1}">
      <dgm:prSet/>
      <dgm:spPr>
        <a:ln w="76200">
          <a:solidFill>
            <a:srgbClr val="FFC000"/>
          </a:solidFill>
        </a:ln>
      </dgm:spPr>
      <dgm:t>
        <a:bodyPr/>
        <a:lstStyle/>
        <a:p>
          <a:endParaRPr lang="zh-TW" altLang="en-US"/>
        </a:p>
      </dgm:t>
    </dgm:pt>
    <dgm:pt modelId="{CBDD5626-54FB-4738-AC45-A515F0778EFA}">
      <dgm:prSet phldrT="[文字]"/>
      <dgm:spPr/>
      <dgm:t>
        <a:bodyPr/>
        <a:lstStyle/>
        <a:p>
          <a:r>
            <a:rPr lang="zh-TW" altLang="en-US" dirty="0" smtClean="0">
              <a:latin typeface="華康粗圓體" panose="020F0709000000000000" pitchFamily="49" charset="-120"/>
              <a:ea typeface="華康粗圓體" panose="020F0709000000000000" pitchFamily="49" charset="-120"/>
            </a:rPr>
            <a:t>實作</a:t>
          </a:r>
          <a:endParaRPr lang="zh-TW" altLang="en-US" dirty="0">
            <a:latin typeface="華康粗圓體" panose="020F0709000000000000" pitchFamily="49" charset="-120"/>
            <a:ea typeface="華康粗圓體" panose="020F0709000000000000" pitchFamily="49" charset="-120"/>
          </a:endParaRPr>
        </a:p>
      </dgm:t>
    </dgm:pt>
    <dgm:pt modelId="{B26E57D0-776C-4FBE-A768-57591D05549A}" type="parTrans" cxnId="{234C0867-00B3-447E-B1A7-D9BEA05C6F14}">
      <dgm:prSet/>
      <dgm:spPr/>
      <dgm:t>
        <a:bodyPr/>
        <a:lstStyle/>
        <a:p>
          <a:endParaRPr lang="zh-TW" altLang="en-US"/>
        </a:p>
      </dgm:t>
    </dgm:pt>
    <dgm:pt modelId="{0762A3B6-647E-4DBB-9AE1-B0548C5AF8B6}" type="sibTrans" cxnId="{234C0867-00B3-447E-B1A7-D9BEA05C6F14}">
      <dgm:prSet/>
      <dgm:spPr>
        <a:ln w="76200">
          <a:solidFill>
            <a:srgbClr val="FFC000"/>
          </a:solidFill>
        </a:ln>
      </dgm:spPr>
      <dgm:t>
        <a:bodyPr/>
        <a:lstStyle/>
        <a:p>
          <a:endParaRPr lang="zh-TW" altLang="en-US"/>
        </a:p>
      </dgm:t>
    </dgm:pt>
    <dgm:pt modelId="{BBF6237B-2259-4F61-8399-0B5E0C415FD9}">
      <dgm:prSet phldrT="[文字]"/>
      <dgm:spPr/>
      <dgm:t>
        <a:bodyPr/>
        <a:lstStyle/>
        <a:p>
          <a:r>
            <a:rPr lang="zh-TW" altLang="en-US" dirty="0" smtClean="0">
              <a:latin typeface="華康粗圓體" panose="020F0709000000000000" pitchFamily="49" charset="-120"/>
              <a:ea typeface="華康粗圓體" panose="020F0709000000000000" pitchFamily="49" charset="-120"/>
            </a:rPr>
            <a:t>單元測試</a:t>
          </a:r>
          <a:endParaRPr lang="zh-TW" altLang="en-US" dirty="0">
            <a:latin typeface="華康粗圓體" panose="020F0709000000000000" pitchFamily="49" charset="-120"/>
            <a:ea typeface="華康粗圓體" panose="020F0709000000000000" pitchFamily="49" charset="-120"/>
          </a:endParaRPr>
        </a:p>
      </dgm:t>
    </dgm:pt>
    <dgm:pt modelId="{8C241630-C5DA-4508-A862-4F7B69EB08BF}" type="parTrans" cxnId="{EBAF66F1-1D2A-47DF-B1E4-AC6795F41537}">
      <dgm:prSet/>
      <dgm:spPr/>
      <dgm:t>
        <a:bodyPr/>
        <a:lstStyle/>
        <a:p>
          <a:endParaRPr lang="zh-TW" altLang="en-US"/>
        </a:p>
      </dgm:t>
    </dgm:pt>
    <dgm:pt modelId="{A80E24C2-2135-4C4B-A965-D8593FAA44B6}" type="sibTrans" cxnId="{EBAF66F1-1D2A-47DF-B1E4-AC6795F41537}">
      <dgm:prSet/>
      <dgm:spPr>
        <a:ln w="76200">
          <a:solidFill>
            <a:srgbClr val="FFC000"/>
          </a:solidFill>
        </a:ln>
      </dgm:spPr>
      <dgm:t>
        <a:bodyPr/>
        <a:lstStyle/>
        <a:p>
          <a:endParaRPr lang="zh-TW" altLang="en-US"/>
        </a:p>
      </dgm:t>
    </dgm:pt>
    <dgm:pt modelId="{2E92D2AB-6E71-43A0-90E2-3350B3675B7F}">
      <dgm:prSet phldrT="[文字]"/>
      <dgm:spPr/>
      <dgm:t>
        <a:bodyPr/>
        <a:lstStyle/>
        <a:p>
          <a:r>
            <a:rPr lang="zh-TW" altLang="en-US" dirty="0" smtClean="0">
              <a:latin typeface="華康粗圓體" panose="020F0709000000000000" pitchFamily="49" charset="-120"/>
              <a:ea typeface="華康粗圓體" panose="020F0709000000000000" pitchFamily="49" charset="-120"/>
            </a:rPr>
            <a:t>辨識</a:t>
          </a:r>
          <a:endParaRPr lang="zh-TW" altLang="en-US" dirty="0">
            <a:latin typeface="華康粗圓體" panose="020F0709000000000000" pitchFamily="49" charset="-120"/>
            <a:ea typeface="華康粗圓體" panose="020F0709000000000000" pitchFamily="49" charset="-120"/>
          </a:endParaRPr>
        </a:p>
      </dgm:t>
    </dgm:pt>
    <dgm:pt modelId="{030FB7CA-FC12-452C-90F4-DD6563FCF0AC}" type="parTrans" cxnId="{574E68A5-DE11-4DAB-B961-602003E5C61C}">
      <dgm:prSet/>
      <dgm:spPr/>
      <dgm:t>
        <a:bodyPr/>
        <a:lstStyle/>
        <a:p>
          <a:endParaRPr lang="zh-TW" altLang="en-US"/>
        </a:p>
      </dgm:t>
    </dgm:pt>
    <dgm:pt modelId="{FC6A5CA3-56D6-447C-BC32-00E23E31707C}" type="sibTrans" cxnId="{574E68A5-DE11-4DAB-B961-602003E5C61C}">
      <dgm:prSet/>
      <dgm:spPr/>
      <dgm:t>
        <a:bodyPr/>
        <a:lstStyle/>
        <a:p>
          <a:endParaRPr lang="zh-TW" altLang="en-US"/>
        </a:p>
      </dgm:t>
    </dgm:pt>
    <dgm:pt modelId="{47F3D587-3EB6-43C5-90DC-ED21D2AAF263}" type="pres">
      <dgm:prSet presAssocID="{C34BA798-E7EE-457F-9EEF-D1F78A4E882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2B225EB-4B6C-42DB-80B5-83021872CB4B}" type="pres">
      <dgm:prSet presAssocID="{18609149-039C-4312-AD63-4DFA87AA22E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382514-C2AD-4F1E-A593-48A93AB995C9}" type="pres">
      <dgm:prSet presAssocID="{B4042886-FD5B-447A-95B2-63C13A7285C3}" presName="sibTrans" presStyleLbl="sibTrans1D1" presStyleIdx="0" presStyleCnt="4"/>
      <dgm:spPr/>
      <dgm:t>
        <a:bodyPr/>
        <a:lstStyle/>
        <a:p>
          <a:endParaRPr lang="zh-TW" altLang="en-US"/>
        </a:p>
      </dgm:t>
    </dgm:pt>
    <dgm:pt modelId="{A522EED7-5C70-4CB1-BA7C-FB7528FA5547}" type="pres">
      <dgm:prSet presAssocID="{B4042886-FD5B-447A-95B2-63C13A7285C3}" presName="connectorText" presStyleLbl="sibTrans1D1" presStyleIdx="0" presStyleCnt="4"/>
      <dgm:spPr/>
      <dgm:t>
        <a:bodyPr/>
        <a:lstStyle/>
        <a:p>
          <a:endParaRPr lang="zh-TW" altLang="en-US"/>
        </a:p>
      </dgm:t>
    </dgm:pt>
    <dgm:pt modelId="{6EDA98B9-8A9A-407E-B486-DDA298D43CE6}" type="pres">
      <dgm:prSet presAssocID="{21B8D353-A21A-430F-97B9-65EB55B772A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03DEAB1-50C8-40D6-84D5-2F26256EF13C}" type="pres">
      <dgm:prSet presAssocID="{1744FB26-A9EA-4F4E-A163-D192EBC00A0F}" presName="sibTrans" presStyleLbl="sibTrans1D1" presStyleIdx="1" presStyleCnt="4"/>
      <dgm:spPr/>
      <dgm:t>
        <a:bodyPr/>
        <a:lstStyle/>
        <a:p>
          <a:endParaRPr lang="zh-TW" altLang="en-US"/>
        </a:p>
      </dgm:t>
    </dgm:pt>
    <dgm:pt modelId="{F6F7B358-6A3F-49F2-946F-3A5F4F59BA4E}" type="pres">
      <dgm:prSet presAssocID="{1744FB26-A9EA-4F4E-A163-D192EBC00A0F}" presName="connectorText" presStyleLbl="sibTrans1D1" presStyleIdx="1" presStyleCnt="4"/>
      <dgm:spPr/>
      <dgm:t>
        <a:bodyPr/>
        <a:lstStyle/>
        <a:p>
          <a:endParaRPr lang="zh-TW" altLang="en-US"/>
        </a:p>
      </dgm:t>
    </dgm:pt>
    <dgm:pt modelId="{AE448AAC-EF2B-4EBD-A777-970C170ED949}" type="pres">
      <dgm:prSet presAssocID="{CBDD5626-54FB-4738-AC45-A515F0778EF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07BD95-0C17-4D46-8D94-3B841DCBEA22}" type="pres">
      <dgm:prSet presAssocID="{0762A3B6-647E-4DBB-9AE1-B0548C5AF8B6}" presName="sibTrans" presStyleLbl="sibTrans1D1" presStyleIdx="2" presStyleCnt="4"/>
      <dgm:spPr/>
      <dgm:t>
        <a:bodyPr/>
        <a:lstStyle/>
        <a:p>
          <a:endParaRPr lang="zh-TW" altLang="en-US"/>
        </a:p>
      </dgm:t>
    </dgm:pt>
    <dgm:pt modelId="{72DAE21D-5826-4F0A-A0E2-31F206D6A52D}" type="pres">
      <dgm:prSet presAssocID="{0762A3B6-647E-4DBB-9AE1-B0548C5AF8B6}" presName="connectorText" presStyleLbl="sibTrans1D1" presStyleIdx="2" presStyleCnt="4"/>
      <dgm:spPr/>
      <dgm:t>
        <a:bodyPr/>
        <a:lstStyle/>
        <a:p>
          <a:endParaRPr lang="zh-TW" altLang="en-US"/>
        </a:p>
      </dgm:t>
    </dgm:pt>
    <dgm:pt modelId="{C4C9FCD1-9C44-464C-B8AF-5F3579B25BFB}" type="pres">
      <dgm:prSet presAssocID="{BBF6237B-2259-4F61-8399-0B5E0C415FD9}" presName="node" presStyleLbl="node1" presStyleIdx="3" presStyleCnt="5" custLinFactNeighborX="-280" custLinFactNeighborY="214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7DBC80-2C66-46A4-A4A9-97880399FAFA}" type="pres">
      <dgm:prSet presAssocID="{A80E24C2-2135-4C4B-A965-D8593FAA44B6}" presName="sibTrans" presStyleLbl="sibTrans1D1" presStyleIdx="3" presStyleCnt="4"/>
      <dgm:spPr/>
      <dgm:t>
        <a:bodyPr/>
        <a:lstStyle/>
        <a:p>
          <a:endParaRPr lang="zh-TW" altLang="en-US"/>
        </a:p>
      </dgm:t>
    </dgm:pt>
    <dgm:pt modelId="{51CF5D85-52FE-4BFE-8CDA-062D55C092DD}" type="pres">
      <dgm:prSet presAssocID="{A80E24C2-2135-4C4B-A965-D8593FAA44B6}" presName="connectorText" presStyleLbl="sibTrans1D1" presStyleIdx="3" presStyleCnt="4"/>
      <dgm:spPr/>
      <dgm:t>
        <a:bodyPr/>
        <a:lstStyle/>
        <a:p>
          <a:endParaRPr lang="zh-TW" altLang="en-US"/>
        </a:p>
      </dgm:t>
    </dgm:pt>
    <dgm:pt modelId="{1AAE3B90-E0E9-44CF-8525-BA7B74F38533}" type="pres">
      <dgm:prSet presAssocID="{2E92D2AB-6E71-43A0-90E2-3350B3675B7F}" presName="node" presStyleLbl="node1" presStyleIdx="4" presStyleCnt="5" custLinFactNeighborX="-9" custLinFactNeighborY="2124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74E68A5-DE11-4DAB-B961-602003E5C61C}" srcId="{C34BA798-E7EE-457F-9EEF-D1F78A4E882B}" destId="{2E92D2AB-6E71-43A0-90E2-3350B3675B7F}" srcOrd="4" destOrd="0" parTransId="{030FB7CA-FC12-452C-90F4-DD6563FCF0AC}" sibTransId="{FC6A5CA3-56D6-447C-BC32-00E23E31707C}"/>
    <dgm:cxn modelId="{B6E96788-82A3-4014-87B0-5CFAC4749B00}" type="presOf" srcId="{18609149-039C-4312-AD63-4DFA87AA22E9}" destId="{72B225EB-4B6C-42DB-80B5-83021872CB4B}" srcOrd="0" destOrd="0" presId="urn:microsoft.com/office/officeart/2005/8/layout/bProcess3"/>
    <dgm:cxn modelId="{A9741F0E-F0CD-4B66-85AE-514C85355715}" type="presOf" srcId="{C34BA798-E7EE-457F-9EEF-D1F78A4E882B}" destId="{47F3D587-3EB6-43C5-90DC-ED21D2AAF263}" srcOrd="0" destOrd="0" presId="urn:microsoft.com/office/officeart/2005/8/layout/bProcess3"/>
    <dgm:cxn modelId="{8383F34D-C2D0-4E82-A7ED-DA7D4A47AE7C}" type="presOf" srcId="{B4042886-FD5B-447A-95B2-63C13A7285C3}" destId="{8C382514-C2AD-4F1E-A593-48A93AB995C9}" srcOrd="0" destOrd="0" presId="urn:microsoft.com/office/officeart/2005/8/layout/bProcess3"/>
    <dgm:cxn modelId="{F4AD2EA1-914D-47FD-B745-AE301D6C664E}" type="presOf" srcId="{A80E24C2-2135-4C4B-A965-D8593FAA44B6}" destId="{AE7DBC80-2C66-46A4-A4A9-97880399FAFA}" srcOrd="0" destOrd="0" presId="urn:microsoft.com/office/officeart/2005/8/layout/bProcess3"/>
    <dgm:cxn modelId="{5CCB215B-F885-4780-A261-A92CEB908E0A}" type="presOf" srcId="{0762A3B6-647E-4DBB-9AE1-B0548C5AF8B6}" destId="{72DAE21D-5826-4F0A-A0E2-31F206D6A52D}" srcOrd="1" destOrd="0" presId="urn:microsoft.com/office/officeart/2005/8/layout/bProcess3"/>
    <dgm:cxn modelId="{FD42B64C-2C8A-4771-882E-795FAA33DD52}" type="presOf" srcId="{A80E24C2-2135-4C4B-A965-D8593FAA44B6}" destId="{51CF5D85-52FE-4BFE-8CDA-062D55C092DD}" srcOrd="1" destOrd="0" presId="urn:microsoft.com/office/officeart/2005/8/layout/bProcess3"/>
    <dgm:cxn modelId="{415B718D-FD89-4036-A6ED-3CA84CFB3F97}" type="presOf" srcId="{B4042886-FD5B-447A-95B2-63C13A7285C3}" destId="{A522EED7-5C70-4CB1-BA7C-FB7528FA5547}" srcOrd="1" destOrd="0" presId="urn:microsoft.com/office/officeart/2005/8/layout/bProcess3"/>
    <dgm:cxn modelId="{EBAF66F1-1D2A-47DF-B1E4-AC6795F41537}" srcId="{C34BA798-E7EE-457F-9EEF-D1F78A4E882B}" destId="{BBF6237B-2259-4F61-8399-0B5E0C415FD9}" srcOrd="3" destOrd="0" parTransId="{8C241630-C5DA-4508-A862-4F7B69EB08BF}" sibTransId="{A80E24C2-2135-4C4B-A965-D8593FAA44B6}"/>
    <dgm:cxn modelId="{92C34AFE-28AB-447B-A2AF-C39963306B88}" type="presOf" srcId="{2E92D2AB-6E71-43A0-90E2-3350B3675B7F}" destId="{1AAE3B90-E0E9-44CF-8525-BA7B74F38533}" srcOrd="0" destOrd="0" presId="urn:microsoft.com/office/officeart/2005/8/layout/bProcess3"/>
    <dgm:cxn modelId="{234C0867-00B3-447E-B1A7-D9BEA05C6F14}" srcId="{C34BA798-E7EE-457F-9EEF-D1F78A4E882B}" destId="{CBDD5626-54FB-4738-AC45-A515F0778EFA}" srcOrd="2" destOrd="0" parTransId="{B26E57D0-776C-4FBE-A768-57591D05549A}" sibTransId="{0762A3B6-647E-4DBB-9AE1-B0548C5AF8B6}"/>
    <dgm:cxn modelId="{F334C7E5-9F3F-4478-A8E8-AB90D776AD91}" type="presOf" srcId="{1744FB26-A9EA-4F4E-A163-D192EBC00A0F}" destId="{103DEAB1-50C8-40D6-84D5-2F26256EF13C}" srcOrd="0" destOrd="0" presId="urn:microsoft.com/office/officeart/2005/8/layout/bProcess3"/>
    <dgm:cxn modelId="{3104E9BB-77D8-4CFB-BDF9-A80AE11427EC}" type="presOf" srcId="{BBF6237B-2259-4F61-8399-0B5E0C415FD9}" destId="{C4C9FCD1-9C44-464C-B8AF-5F3579B25BFB}" srcOrd="0" destOrd="0" presId="urn:microsoft.com/office/officeart/2005/8/layout/bProcess3"/>
    <dgm:cxn modelId="{AF04743C-7C95-4C63-A319-346338FDB7A3}" type="presOf" srcId="{0762A3B6-647E-4DBB-9AE1-B0548C5AF8B6}" destId="{DD07BD95-0C17-4D46-8D94-3B841DCBEA22}" srcOrd="0" destOrd="0" presId="urn:microsoft.com/office/officeart/2005/8/layout/bProcess3"/>
    <dgm:cxn modelId="{9DBC9ACA-CEAC-44F4-9D68-542521578863}" srcId="{C34BA798-E7EE-457F-9EEF-D1F78A4E882B}" destId="{18609149-039C-4312-AD63-4DFA87AA22E9}" srcOrd="0" destOrd="0" parTransId="{2D07479F-467A-40EA-9357-F2580D99D005}" sibTransId="{B4042886-FD5B-447A-95B2-63C13A7285C3}"/>
    <dgm:cxn modelId="{3EB66405-B11F-418B-AC6E-86CF0B1A25A1}" srcId="{C34BA798-E7EE-457F-9EEF-D1F78A4E882B}" destId="{21B8D353-A21A-430F-97B9-65EB55B772A7}" srcOrd="1" destOrd="0" parTransId="{ADC701E5-8014-445D-B58A-EA205FB959FF}" sibTransId="{1744FB26-A9EA-4F4E-A163-D192EBC00A0F}"/>
    <dgm:cxn modelId="{59F28B68-6A9E-4749-838E-F6266B0F38CF}" type="presOf" srcId="{1744FB26-A9EA-4F4E-A163-D192EBC00A0F}" destId="{F6F7B358-6A3F-49F2-946F-3A5F4F59BA4E}" srcOrd="1" destOrd="0" presId="urn:microsoft.com/office/officeart/2005/8/layout/bProcess3"/>
    <dgm:cxn modelId="{BBB95A9F-AFF7-410E-881C-AFF2236AF6AC}" type="presOf" srcId="{CBDD5626-54FB-4738-AC45-A515F0778EFA}" destId="{AE448AAC-EF2B-4EBD-A777-970C170ED949}" srcOrd="0" destOrd="0" presId="urn:microsoft.com/office/officeart/2005/8/layout/bProcess3"/>
    <dgm:cxn modelId="{632C7DDC-35E3-45BE-8102-B709136555D8}" type="presOf" srcId="{21B8D353-A21A-430F-97B9-65EB55B772A7}" destId="{6EDA98B9-8A9A-407E-B486-DDA298D43CE6}" srcOrd="0" destOrd="0" presId="urn:microsoft.com/office/officeart/2005/8/layout/bProcess3"/>
    <dgm:cxn modelId="{3B7B7B32-BE21-4FB1-ACFA-95D0F91E9C96}" type="presParOf" srcId="{47F3D587-3EB6-43C5-90DC-ED21D2AAF263}" destId="{72B225EB-4B6C-42DB-80B5-83021872CB4B}" srcOrd="0" destOrd="0" presId="urn:microsoft.com/office/officeart/2005/8/layout/bProcess3"/>
    <dgm:cxn modelId="{017D9183-79FE-4968-8B7D-A0FC60B638A0}" type="presParOf" srcId="{47F3D587-3EB6-43C5-90DC-ED21D2AAF263}" destId="{8C382514-C2AD-4F1E-A593-48A93AB995C9}" srcOrd="1" destOrd="0" presId="urn:microsoft.com/office/officeart/2005/8/layout/bProcess3"/>
    <dgm:cxn modelId="{831C6115-9CEE-4EF9-9703-8E9AC987EAC2}" type="presParOf" srcId="{8C382514-C2AD-4F1E-A593-48A93AB995C9}" destId="{A522EED7-5C70-4CB1-BA7C-FB7528FA5547}" srcOrd="0" destOrd="0" presId="urn:microsoft.com/office/officeart/2005/8/layout/bProcess3"/>
    <dgm:cxn modelId="{E6EAB3C9-50AB-4913-9B59-53F3042D5BFA}" type="presParOf" srcId="{47F3D587-3EB6-43C5-90DC-ED21D2AAF263}" destId="{6EDA98B9-8A9A-407E-B486-DDA298D43CE6}" srcOrd="2" destOrd="0" presId="urn:microsoft.com/office/officeart/2005/8/layout/bProcess3"/>
    <dgm:cxn modelId="{B7874034-5038-496A-AD8B-998E84D94CF9}" type="presParOf" srcId="{47F3D587-3EB6-43C5-90DC-ED21D2AAF263}" destId="{103DEAB1-50C8-40D6-84D5-2F26256EF13C}" srcOrd="3" destOrd="0" presId="urn:microsoft.com/office/officeart/2005/8/layout/bProcess3"/>
    <dgm:cxn modelId="{CAD7CD0D-3709-40AA-A9CB-C2B5736A976E}" type="presParOf" srcId="{103DEAB1-50C8-40D6-84D5-2F26256EF13C}" destId="{F6F7B358-6A3F-49F2-946F-3A5F4F59BA4E}" srcOrd="0" destOrd="0" presId="urn:microsoft.com/office/officeart/2005/8/layout/bProcess3"/>
    <dgm:cxn modelId="{F708E403-78A1-40F7-9D98-8EC604E9DF1B}" type="presParOf" srcId="{47F3D587-3EB6-43C5-90DC-ED21D2AAF263}" destId="{AE448AAC-EF2B-4EBD-A777-970C170ED949}" srcOrd="4" destOrd="0" presId="urn:microsoft.com/office/officeart/2005/8/layout/bProcess3"/>
    <dgm:cxn modelId="{6CD3AA4C-8C22-4417-8AED-B30B0AC2CA95}" type="presParOf" srcId="{47F3D587-3EB6-43C5-90DC-ED21D2AAF263}" destId="{DD07BD95-0C17-4D46-8D94-3B841DCBEA22}" srcOrd="5" destOrd="0" presId="urn:microsoft.com/office/officeart/2005/8/layout/bProcess3"/>
    <dgm:cxn modelId="{3EFEF8DD-5815-4C63-9040-842CFFDB728E}" type="presParOf" srcId="{DD07BD95-0C17-4D46-8D94-3B841DCBEA22}" destId="{72DAE21D-5826-4F0A-A0E2-31F206D6A52D}" srcOrd="0" destOrd="0" presId="urn:microsoft.com/office/officeart/2005/8/layout/bProcess3"/>
    <dgm:cxn modelId="{A7E55C4F-B744-4D69-BCA8-CB5821F745A8}" type="presParOf" srcId="{47F3D587-3EB6-43C5-90DC-ED21D2AAF263}" destId="{C4C9FCD1-9C44-464C-B8AF-5F3579B25BFB}" srcOrd="6" destOrd="0" presId="urn:microsoft.com/office/officeart/2005/8/layout/bProcess3"/>
    <dgm:cxn modelId="{12AE6BDD-6D7E-4CB0-AD13-1A3204E55964}" type="presParOf" srcId="{47F3D587-3EB6-43C5-90DC-ED21D2AAF263}" destId="{AE7DBC80-2C66-46A4-A4A9-97880399FAFA}" srcOrd="7" destOrd="0" presId="urn:microsoft.com/office/officeart/2005/8/layout/bProcess3"/>
    <dgm:cxn modelId="{BC015042-2AF8-4A7F-B709-3CA52003E39C}" type="presParOf" srcId="{AE7DBC80-2C66-46A4-A4A9-97880399FAFA}" destId="{51CF5D85-52FE-4BFE-8CDA-062D55C092DD}" srcOrd="0" destOrd="0" presId="urn:microsoft.com/office/officeart/2005/8/layout/bProcess3"/>
    <dgm:cxn modelId="{7C183E15-C38C-4F4D-94DF-CB57D92F3E38}" type="presParOf" srcId="{47F3D587-3EB6-43C5-90DC-ED21D2AAF263}" destId="{1AAE3B90-E0E9-44CF-8525-BA7B74F38533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82514-C2AD-4F1E-A593-48A93AB995C9}">
      <dsp:nvSpPr>
        <dsp:cNvPr id="0" name=""/>
        <dsp:cNvSpPr/>
      </dsp:nvSpPr>
      <dsp:spPr>
        <a:xfrm>
          <a:off x="2829042" y="1306639"/>
          <a:ext cx="6187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768" y="45720"/>
              </a:lnTo>
            </a:path>
          </a:pathLst>
        </a:custGeom>
        <a:noFill/>
        <a:ln w="76200" cap="flat" cmpd="sng" algn="ctr">
          <a:solidFill>
            <a:srgbClr val="FFC00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122192" y="1349112"/>
        <a:ext cx="32468" cy="6493"/>
      </dsp:txXfrm>
    </dsp:sp>
    <dsp:sp modelId="{72B225EB-4B6C-42DB-80B5-83021872CB4B}">
      <dsp:nvSpPr>
        <dsp:cNvPr id="0" name=""/>
        <dsp:cNvSpPr/>
      </dsp:nvSpPr>
      <dsp:spPr>
        <a:xfrm>
          <a:off x="7500" y="505357"/>
          <a:ext cx="2823341" cy="1694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300" kern="1200" dirty="0" smtClean="0">
              <a:latin typeface="華康粗圓體" panose="020F0709000000000000" pitchFamily="49" charset="-120"/>
              <a:ea typeface="華康粗圓體" panose="020F0709000000000000" pitchFamily="49" charset="-120"/>
            </a:rPr>
            <a:t>系統分析</a:t>
          </a:r>
          <a:endParaRPr lang="zh-TW" altLang="en-US" sz="4300" kern="1200" dirty="0">
            <a:latin typeface="華康粗圓體" panose="020F0709000000000000" pitchFamily="49" charset="-120"/>
            <a:ea typeface="華康粗圓體" panose="020F0709000000000000" pitchFamily="49" charset="-120"/>
          </a:endParaRPr>
        </a:p>
      </dsp:txBody>
      <dsp:txXfrm>
        <a:off x="7500" y="505357"/>
        <a:ext cx="2823341" cy="1694005"/>
      </dsp:txXfrm>
    </dsp:sp>
    <dsp:sp modelId="{103DEAB1-50C8-40D6-84D5-2F26256EF13C}">
      <dsp:nvSpPr>
        <dsp:cNvPr id="0" name=""/>
        <dsp:cNvSpPr/>
      </dsp:nvSpPr>
      <dsp:spPr>
        <a:xfrm>
          <a:off x="6301752" y="1306639"/>
          <a:ext cx="6187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768" y="45720"/>
              </a:lnTo>
            </a:path>
          </a:pathLst>
        </a:custGeom>
        <a:noFill/>
        <a:ln w="76200" cap="flat" cmpd="sng" algn="ctr">
          <a:solidFill>
            <a:srgbClr val="FFC00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594902" y="1349112"/>
        <a:ext cx="32468" cy="6493"/>
      </dsp:txXfrm>
    </dsp:sp>
    <dsp:sp modelId="{6EDA98B9-8A9A-407E-B486-DDA298D43CE6}">
      <dsp:nvSpPr>
        <dsp:cNvPr id="0" name=""/>
        <dsp:cNvSpPr/>
      </dsp:nvSpPr>
      <dsp:spPr>
        <a:xfrm>
          <a:off x="3480210" y="505357"/>
          <a:ext cx="2823341" cy="1694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300" kern="1200" dirty="0" smtClean="0">
              <a:latin typeface="華康粗圓體" panose="020F0709000000000000" pitchFamily="49" charset="-120"/>
              <a:ea typeface="華康粗圓體" panose="020F0709000000000000" pitchFamily="49" charset="-120"/>
            </a:rPr>
            <a:t>模組分割</a:t>
          </a:r>
          <a:endParaRPr lang="zh-TW" altLang="en-US" sz="4300" kern="1200" dirty="0">
            <a:latin typeface="華康粗圓體" panose="020F0709000000000000" pitchFamily="49" charset="-120"/>
            <a:ea typeface="華康粗圓體" panose="020F0709000000000000" pitchFamily="49" charset="-120"/>
          </a:endParaRPr>
        </a:p>
      </dsp:txBody>
      <dsp:txXfrm>
        <a:off x="3480210" y="505357"/>
        <a:ext cx="2823341" cy="1694005"/>
      </dsp:txXfrm>
    </dsp:sp>
    <dsp:sp modelId="{DD07BD95-0C17-4D46-8D94-3B841DCBEA22}">
      <dsp:nvSpPr>
        <dsp:cNvPr id="0" name=""/>
        <dsp:cNvSpPr/>
      </dsp:nvSpPr>
      <dsp:spPr>
        <a:xfrm>
          <a:off x="1411670" y="2197562"/>
          <a:ext cx="6952920" cy="981505"/>
        </a:xfrm>
        <a:custGeom>
          <a:avLst/>
          <a:gdLst/>
          <a:ahLst/>
          <a:cxnLst/>
          <a:rect l="0" t="0" r="0" b="0"/>
          <a:pathLst>
            <a:path>
              <a:moveTo>
                <a:pt x="6952920" y="0"/>
              </a:moveTo>
              <a:lnTo>
                <a:pt x="6952920" y="507852"/>
              </a:lnTo>
              <a:lnTo>
                <a:pt x="0" y="507852"/>
              </a:lnTo>
              <a:lnTo>
                <a:pt x="0" y="981505"/>
              </a:lnTo>
            </a:path>
          </a:pathLst>
        </a:custGeom>
        <a:noFill/>
        <a:ln w="76200" cap="flat" cmpd="sng" algn="ctr">
          <a:solidFill>
            <a:srgbClr val="FFC00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712476" y="2685068"/>
        <a:ext cx="351309" cy="6493"/>
      </dsp:txXfrm>
    </dsp:sp>
    <dsp:sp modelId="{AE448AAC-EF2B-4EBD-A777-970C170ED949}">
      <dsp:nvSpPr>
        <dsp:cNvPr id="0" name=""/>
        <dsp:cNvSpPr/>
      </dsp:nvSpPr>
      <dsp:spPr>
        <a:xfrm>
          <a:off x="6952920" y="505357"/>
          <a:ext cx="2823341" cy="1694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300" kern="1200" dirty="0" smtClean="0">
              <a:latin typeface="華康粗圓體" panose="020F0709000000000000" pitchFamily="49" charset="-120"/>
              <a:ea typeface="華康粗圓體" panose="020F0709000000000000" pitchFamily="49" charset="-120"/>
            </a:rPr>
            <a:t>實作</a:t>
          </a:r>
          <a:endParaRPr lang="zh-TW" altLang="en-US" sz="4300" kern="1200" dirty="0">
            <a:latin typeface="華康粗圓體" panose="020F0709000000000000" pitchFamily="49" charset="-120"/>
            <a:ea typeface="華康粗圓體" panose="020F0709000000000000" pitchFamily="49" charset="-120"/>
          </a:endParaRPr>
        </a:p>
      </dsp:txBody>
      <dsp:txXfrm>
        <a:off x="6952920" y="505357"/>
        <a:ext cx="2823341" cy="1694005"/>
      </dsp:txXfrm>
    </dsp:sp>
    <dsp:sp modelId="{AE7DBC80-2C66-46A4-A4A9-97880399FAFA}">
      <dsp:nvSpPr>
        <dsp:cNvPr id="0" name=""/>
        <dsp:cNvSpPr/>
      </dsp:nvSpPr>
      <dsp:spPr>
        <a:xfrm>
          <a:off x="2821541" y="4009938"/>
          <a:ext cx="6260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532"/>
              </a:moveTo>
              <a:lnTo>
                <a:pt x="330107" y="48532"/>
              </a:lnTo>
              <a:lnTo>
                <a:pt x="330107" y="45720"/>
              </a:lnTo>
              <a:lnTo>
                <a:pt x="626014" y="45720"/>
              </a:lnTo>
            </a:path>
          </a:pathLst>
        </a:custGeom>
        <a:noFill/>
        <a:ln w="76200" cap="flat" cmpd="sng" algn="ctr">
          <a:solidFill>
            <a:srgbClr val="FFC00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118133" y="4052411"/>
        <a:ext cx="32831" cy="6493"/>
      </dsp:txXfrm>
    </dsp:sp>
    <dsp:sp modelId="{C4C9FCD1-9C44-464C-B8AF-5F3579B25BFB}">
      <dsp:nvSpPr>
        <dsp:cNvPr id="0" name=""/>
        <dsp:cNvSpPr/>
      </dsp:nvSpPr>
      <dsp:spPr>
        <a:xfrm>
          <a:off x="0" y="3211468"/>
          <a:ext cx="2823341" cy="1694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300" kern="1200" dirty="0" smtClean="0">
              <a:latin typeface="華康粗圓體" panose="020F0709000000000000" pitchFamily="49" charset="-120"/>
              <a:ea typeface="華康粗圓體" panose="020F0709000000000000" pitchFamily="49" charset="-120"/>
            </a:rPr>
            <a:t>單元測試</a:t>
          </a:r>
          <a:endParaRPr lang="zh-TW" altLang="en-US" sz="4300" kern="1200" dirty="0">
            <a:latin typeface="華康粗圓體" panose="020F0709000000000000" pitchFamily="49" charset="-120"/>
            <a:ea typeface="華康粗圓體" panose="020F0709000000000000" pitchFamily="49" charset="-120"/>
          </a:endParaRPr>
        </a:p>
      </dsp:txBody>
      <dsp:txXfrm>
        <a:off x="0" y="3211468"/>
        <a:ext cx="2823341" cy="1694005"/>
      </dsp:txXfrm>
    </dsp:sp>
    <dsp:sp modelId="{1AAE3B90-E0E9-44CF-8525-BA7B74F38533}">
      <dsp:nvSpPr>
        <dsp:cNvPr id="0" name=""/>
        <dsp:cNvSpPr/>
      </dsp:nvSpPr>
      <dsp:spPr>
        <a:xfrm>
          <a:off x="3479956" y="3208656"/>
          <a:ext cx="2823341" cy="1694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300" kern="1200" dirty="0" smtClean="0">
              <a:latin typeface="華康粗圓體" panose="020F0709000000000000" pitchFamily="49" charset="-120"/>
              <a:ea typeface="華康粗圓體" panose="020F0709000000000000" pitchFamily="49" charset="-120"/>
            </a:rPr>
            <a:t>辨識</a:t>
          </a:r>
          <a:endParaRPr lang="zh-TW" altLang="en-US" sz="4300" kern="1200" dirty="0">
            <a:latin typeface="華康粗圓體" panose="020F0709000000000000" pitchFamily="49" charset="-120"/>
            <a:ea typeface="華康粗圓體" panose="020F0709000000000000" pitchFamily="49" charset="-120"/>
          </a:endParaRPr>
        </a:p>
      </dsp:txBody>
      <dsp:txXfrm>
        <a:off x="3479956" y="3208656"/>
        <a:ext cx="2823341" cy="1694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68BBD-65EE-433D-B07D-BF015494386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E0623-6E5D-4098-AF0B-A95529CA60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2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latin typeface="華康粗圓體" panose="020F0709000000000000" pitchFamily="49" charset="-120"/>
                <a:ea typeface="華康粗圓體" panose="020F0709000000000000" pitchFamily="49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華康細圓體(P)" panose="020F0300000000000000" pitchFamily="34" charset="-120"/>
                <a:ea typeface="華康細圓體(P)" panose="020F0300000000000000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354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47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142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1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latin typeface="華康粗圓體" panose="020F0709000000000000" pitchFamily="49" charset="-120"/>
                <a:ea typeface="華康粗圓體" panose="020F0709000000000000" pitchFamily="49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華康細圓體(P)" panose="020F0300000000000000" pitchFamily="34" charset="-120"/>
                <a:ea typeface="華康細圓體(P)" panose="020F0300000000000000" pitchFamily="34" charset="-120"/>
              </a:defRPr>
            </a:lvl1pPr>
            <a:lvl2pPr>
              <a:defRPr sz="2800">
                <a:latin typeface="華康細圓體(P)" panose="020F0300000000000000" pitchFamily="34" charset="-120"/>
                <a:ea typeface="華康細圓體(P)" panose="020F0300000000000000" pitchFamily="34" charset="-120"/>
              </a:defRPr>
            </a:lvl2pPr>
            <a:lvl3pPr>
              <a:defRPr sz="2400">
                <a:latin typeface="華康細圓體(P)" panose="020F0300000000000000" pitchFamily="34" charset="-120"/>
                <a:ea typeface="華康細圓體(P)" panose="020F0300000000000000" pitchFamily="34" charset="-120"/>
              </a:defRPr>
            </a:lvl3pPr>
            <a:lvl4pPr>
              <a:defRPr sz="2000">
                <a:latin typeface="華康細圓體(P)" panose="020F0300000000000000" pitchFamily="34" charset="-120"/>
                <a:ea typeface="華康細圓體(P)" panose="020F0300000000000000" pitchFamily="34" charset="-120"/>
              </a:defRPr>
            </a:lvl4pPr>
            <a:lvl5pPr>
              <a:defRPr sz="2000">
                <a:latin typeface="華康細圓體(P)" panose="020F0300000000000000" pitchFamily="34" charset="-120"/>
                <a:ea typeface="華康細圓體(P)" panose="020F0300000000000000" pitchFamily="34" charset="-120"/>
              </a:defRPr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574074"/>
            <a:ext cx="12192000" cy="5747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96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389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0811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4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華康儷粗圓" panose="020F0709000000000000" pitchFamily="49" charset="-120"/>
                <a:ea typeface="華康儷粗圓" panose="020F0709000000000000" pitchFamily="49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86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81481"/>
            <a:ext cx="12192000" cy="18288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" y="2430162"/>
            <a:ext cx="10855105" cy="17628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37" y="2547543"/>
            <a:ext cx="9784080" cy="1508760"/>
          </a:xfrm>
        </p:spPr>
        <p:txBody>
          <a:bodyPr>
            <a:normAutofit/>
          </a:bodyPr>
          <a:lstStyle>
            <a:lvl1pPr>
              <a:defRPr sz="4800">
                <a:latin typeface="華康儷粗圓" panose="020F0709000000000000" pitchFamily="49" charset="-120"/>
                <a:ea typeface="華康儷粗圓" panose="020F0709000000000000" pitchFamily="49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2174789"/>
            <a:ext cx="10938698" cy="144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" y="4304159"/>
            <a:ext cx="10938700" cy="139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0938698" y="2174790"/>
            <a:ext cx="165907" cy="22686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413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3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78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8D86B31-A8D6-4CE0-8BDE-BB92335F1B21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CCB4458-35AA-44E5-866C-BAF6E18B9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021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50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.washington.edu/courses/cse455/09wi/Lects/lect6.pdf" TargetMode="External"/><Relationship Id="rId2" Type="http://schemas.openxmlformats.org/officeDocument/2006/relationships/hyperlink" Target="https://goo.gl/6K6j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506.02640.pdf" TargetMode="External"/><Relationship Id="rId4" Type="http://schemas.openxmlformats.org/officeDocument/2006/relationships/hyperlink" Target="http://accord-framework.ne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系</a:t>
            </a:r>
            <a:r>
              <a:rPr lang="zh-TW" altLang="en-US" dirty="0"/>
              <a:t>統</a:t>
            </a:r>
            <a:r>
              <a:rPr lang="zh-TW" altLang="en-US" dirty="0" smtClean="0"/>
              <a:t>規格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硬體</a:t>
            </a:r>
            <a:r>
              <a:rPr lang="zh-TW" altLang="en-US" dirty="0" smtClean="0"/>
              <a:t>規格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系統開發流程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系統分析</a:t>
            </a:r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/>
              <a:t>參考</a:t>
            </a:r>
            <a:r>
              <a:rPr lang="zh-TW" altLang="en-US" dirty="0" smtClean="0"/>
              <a:t>來源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33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94" y="1984603"/>
            <a:ext cx="10918371" cy="47162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 smtClean="0"/>
              <a:t>訓練樣本建立</a:t>
            </a:r>
            <a:r>
              <a:rPr lang="zh-TW" altLang="en-US" b="1" dirty="0" smtClean="0"/>
              <a:t>－雷龍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05" y="1240019"/>
            <a:ext cx="2880000" cy="2160000"/>
          </a:xfrm>
        </p:spPr>
      </p:pic>
    </p:spTree>
    <p:extLst>
      <p:ext uri="{BB962C8B-B14F-4D97-AF65-F5344CB8AC3E}">
        <p14:creationId xmlns:p14="http://schemas.microsoft.com/office/powerpoint/2010/main" val="287663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/>
              <a:t>影像處理</a:t>
            </a:r>
            <a:endParaRPr lang="zh-TW" altLang="en-US" sz="54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0" y="4705004"/>
            <a:ext cx="9783763" cy="2152996"/>
          </a:xfrm>
        </p:spPr>
        <p:txBody>
          <a:bodyPr>
            <a:normAutofit/>
          </a:bodyPr>
          <a:lstStyle/>
          <a:p>
            <a:pPr lvl="0"/>
            <a:r>
              <a:rPr lang="zh-TW" altLang="en-US" sz="28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影像去背</a:t>
            </a:r>
            <a:endParaRPr lang="en-US" altLang="zh-TW" sz="2800" dirty="0" smtClean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  <a:p>
            <a:pPr lvl="0"/>
            <a:r>
              <a:rPr lang="en-US" altLang="zh-TW" sz="28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Scale</a:t>
            </a:r>
            <a:r>
              <a:rPr lang="zh-TW" altLang="en-US" sz="28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縮放</a:t>
            </a:r>
            <a:endParaRPr lang="zh-TW" altLang="en-US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147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去背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5334" t="2237" r="15639"/>
          <a:stretch/>
        </p:blipFill>
        <p:spPr>
          <a:xfrm>
            <a:off x="822960" y="2394065"/>
            <a:ext cx="4838008" cy="37115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4846" t="2688" r="14846"/>
          <a:stretch/>
        </p:blipFill>
        <p:spPr>
          <a:xfrm>
            <a:off x="6209607" y="2394065"/>
            <a:ext cx="4921135" cy="37115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24455" y="2372272"/>
            <a:ext cx="1947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input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62699" y="2372272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out</a:t>
            </a:r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87966" y="621020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去</a:t>
            </a:r>
            <a:r>
              <a:rPr lang="zh-TW" altLang="en-US" sz="24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背前</a:t>
            </a:r>
            <a:endParaRPr lang="zh-TW" altLang="en-US" sz="24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16176" y="621020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去</a:t>
            </a:r>
            <a:r>
              <a:rPr lang="zh-TW" altLang="en-US" sz="24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背後</a:t>
            </a:r>
            <a:endParaRPr lang="zh-TW" altLang="en-US" sz="24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76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6337" y="2547543"/>
            <a:ext cx="10251772" cy="1508760"/>
          </a:xfrm>
        </p:spPr>
        <p:txBody>
          <a:bodyPr>
            <a:normAutofit/>
          </a:bodyPr>
          <a:lstStyle/>
          <a:p>
            <a:r>
              <a:rPr lang="zh-TW" altLang="en-US" sz="5400" b="1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特徵提取 </a:t>
            </a:r>
            <a:r>
              <a:rPr lang="en-US" altLang="zh-TW" sz="5400" b="1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- </a:t>
            </a:r>
            <a:r>
              <a:rPr lang="en-US" altLang="zh-TW" sz="6000" dirty="0" err="1" smtClean="0"/>
              <a:t>S</a:t>
            </a:r>
            <a:r>
              <a:rPr lang="en-US" altLang="zh-TW" sz="3600" dirty="0" err="1" smtClean="0"/>
              <a:t>peeded</a:t>
            </a:r>
            <a:r>
              <a:rPr lang="en-US" altLang="zh-TW" sz="5400" dirty="0" err="1" smtClean="0"/>
              <a:t>U</a:t>
            </a:r>
            <a:r>
              <a:rPr lang="en-US" altLang="zh-TW" sz="3600" dirty="0" err="1" smtClean="0"/>
              <a:t>p</a:t>
            </a:r>
            <a:r>
              <a:rPr lang="en-US" altLang="zh-TW" sz="5400" dirty="0" err="1" smtClean="0"/>
              <a:t>R</a:t>
            </a:r>
            <a:r>
              <a:rPr lang="en-US" altLang="zh-TW" sz="3600" dirty="0" err="1" smtClean="0"/>
              <a:t>obust</a:t>
            </a:r>
            <a:r>
              <a:rPr lang="en-US" altLang="zh-TW" sz="5400" dirty="0" err="1" smtClean="0"/>
              <a:t>F</a:t>
            </a:r>
            <a:r>
              <a:rPr lang="en-US" altLang="zh-TW" sz="3600" dirty="0" err="1" smtClean="0"/>
              <a:t>eatures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6945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2918" y="520886"/>
            <a:ext cx="10692595" cy="8393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948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Aft>
                <a:spcPct val="0"/>
              </a:spcAft>
            </a:pPr>
            <a:r>
              <a:rPr lang="zh-TW" altLang="en-US" b="1" dirty="0"/>
              <a:t>特徵提取工具－</a:t>
            </a:r>
            <a:r>
              <a:rPr lang="en-US" altLang="zh-TW" b="1" dirty="0"/>
              <a:t> </a:t>
            </a:r>
            <a:r>
              <a:rPr lang="en-US" altLang="zh-TW" dirty="0"/>
              <a:t>Fast Hessian (SURF)</a:t>
            </a:r>
            <a:endParaRPr lang="zh-TW" altLang="zh-TW" b="1" dirty="0"/>
          </a:p>
        </p:txBody>
      </p:sp>
      <p:sp>
        <p:nvSpPr>
          <p:cNvPr id="5" name="矩形 4"/>
          <p:cNvSpPr/>
          <p:nvPr/>
        </p:nvSpPr>
        <p:spPr>
          <a:xfrm>
            <a:off x="2951017" y="1792936"/>
            <a:ext cx="8944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err="1"/>
              <a:t>DoG</a:t>
            </a:r>
            <a:r>
              <a:rPr lang="en-US" altLang="zh-TW" sz="2000" b="1" dirty="0"/>
              <a:t> (SIFT)</a:t>
            </a:r>
            <a:endParaRPr lang="en-US" altLang="zh-TW" sz="2000" dirty="0" smtClean="0">
              <a:solidFill>
                <a:srgbClr val="000000"/>
              </a:solidFill>
              <a:latin typeface="Karla"/>
            </a:endParaRPr>
          </a:p>
          <a:p>
            <a:pPr>
              <a:buFont typeface="+mj-lt"/>
              <a:buAutoNum type="arabicPeriod"/>
            </a:pPr>
            <a:r>
              <a:rPr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原理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較為複雜。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主要針對</a:t>
            </a:r>
            <a:r>
              <a:rPr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blob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偵測，不過亦可偵測</a:t>
            </a:r>
            <a:r>
              <a:rPr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corners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可適應物件的</a:t>
            </a:r>
            <a:r>
              <a: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scale(</a:t>
            </a:r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大小變化</a:t>
            </a:r>
            <a:r>
              <a: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)</a:t>
            </a:r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及</a:t>
            </a:r>
            <a:r>
              <a: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angle</a:t>
            </a:r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（旋轉角度）等情況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在</a:t>
            </a:r>
            <a:r>
              <a:rPr lang="en-US" altLang="zh-TW" sz="2000" dirty="0" err="1">
                <a:latin typeface="華康儷粗圓" panose="020F0709000000000000" pitchFamily="49" charset="-120"/>
                <a:ea typeface="華康儷粗圓" panose="020F0709000000000000" pitchFamily="49" charset="-120"/>
              </a:rPr>
              <a:t>DoG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模型中，使用了不同尺寸影像並套用高斯模糊，比較不同模糊比例之間的變化，來決定是否為</a:t>
            </a:r>
            <a:r>
              <a:rPr lang="en-US" altLang="zh-TW" sz="2000" dirty="0" err="1">
                <a:latin typeface="華康儷粗圓" panose="020F0709000000000000" pitchFamily="49" charset="-120"/>
                <a:ea typeface="華康儷粗圓" panose="020F0709000000000000" pitchFamily="49" charset="-120"/>
              </a:rPr>
              <a:t>keypoint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由於計算量大，</a:t>
            </a:r>
            <a:r>
              <a:rPr lang="en-US" altLang="zh-TW" sz="2000" dirty="0" err="1">
                <a:latin typeface="華康儷粗圓" panose="020F0709000000000000" pitchFamily="49" charset="-120"/>
                <a:ea typeface="華康儷粗圓" panose="020F0709000000000000" pitchFamily="49" charset="-120"/>
              </a:rPr>
              <a:t>DoG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的執行速度較慢，不適用於</a:t>
            </a:r>
            <a:r>
              <a:rPr lang="en-US" altLang="zh-TW" sz="2000" dirty="0" err="1">
                <a:latin typeface="華康儷粗圓" panose="020F0709000000000000" pitchFamily="49" charset="-120"/>
                <a:ea typeface="華康儷粗圓" panose="020F0709000000000000" pitchFamily="49" charset="-120"/>
              </a:rPr>
              <a:t>realtime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的環境。</a:t>
            </a:r>
          </a:p>
          <a:p>
            <a:pPr>
              <a:buFont typeface="+mj-lt"/>
              <a:buAutoNum type="arabicPeriod"/>
            </a:pPr>
            <a:r>
              <a:rPr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SIFT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已廣泛的應用於電腦視覺領域，並成為評定新</a:t>
            </a:r>
            <a:r>
              <a:rPr lang="en-US" altLang="zh-TW" sz="2000" dirty="0" err="1">
                <a:latin typeface="華康儷粗圓" panose="020F0709000000000000" pitchFamily="49" charset="-120"/>
                <a:ea typeface="華康儷粗圓" panose="020F0709000000000000" pitchFamily="49" charset="-120"/>
              </a:rPr>
              <a:t>keypoint</a:t>
            </a:r>
            <a:r>
              <a:rPr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 </a:t>
            </a:r>
            <a:r>
              <a:rPr lang="en-US" altLang="zh-TW" sz="2000" dirty="0" err="1">
                <a:latin typeface="華康儷粗圓" panose="020F0709000000000000" pitchFamily="49" charset="-120"/>
                <a:ea typeface="華康儷粗圓" panose="020F0709000000000000" pitchFamily="49" charset="-120"/>
              </a:rPr>
              <a:t>detecter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的效率指標。</a:t>
            </a:r>
            <a:endParaRPr lang="zh-TW" altLang="en-US" sz="2000" b="0" i="0" dirty="0">
              <a:effectLst/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51017" y="4780137"/>
            <a:ext cx="89444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Fast Hessian (SURF)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基於</a:t>
            </a:r>
            <a:r>
              <a:rPr lang="en-US" altLang="zh-TW" sz="2000" dirty="0" err="1">
                <a:latin typeface="華康儷粗圓" panose="020F0709000000000000" pitchFamily="49" charset="-120"/>
                <a:ea typeface="華康儷粗圓" panose="020F0709000000000000" pitchFamily="49" charset="-120"/>
              </a:rPr>
              <a:t>DoG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（</a:t>
            </a:r>
            <a:r>
              <a:rPr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SIFT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）模型而發展，改善其速度慢的缺點。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可使用於</a:t>
            </a:r>
            <a:r>
              <a:rPr lang="en-US" altLang="zh-TW" sz="2000" dirty="0" err="1">
                <a:latin typeface="華康儷粗圓" panose="020F0709000000000000" pitchFamily="49" charset="-120"/>
                <a:ea typeface="華康儷粗圓" panose="020F0709000000000000" pitchFamily="49" charset="-120"/>
              </a:rPr>
              <a:t>realtime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的環境，但速度仍比不上</a:t>
            </a:r>
            <a:r>
              <a:rPr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FAST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等</a:t>
            </a:r>
            <a:r>
              <a:rPr lang="en-US" altLang="zh-TW" sz="2000" dirty="0" err="1">
                <a:latin typeface="華康儷粗圓" panose="020F0709000000000000" pitchFamily="49" charset="-120"/>
                <a:ea typeface="華康儷粗圓" panose="020F0709000000000000" pitchFamily="49" charset="-120"/>
              </a:rPr>
              <a:t>keypoint</a:t>
            </a:r>
            <a:r>
              <a:rPr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 detector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。</a:t>
            </a:r>
            <a:endParaRPr lang="en-US" altLang="zh-TW" sz="20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與</a:t>
            </a:r>
            <a:r>
              <a:rPr lang="en-US" altLang="zh-TW" sz="2000" dirty="0" err="1">
                <a:latin typeface="華康儷粗圓" panose="020F0709000000000000" pitchFamily="49" charset="-120"/>
                <a:ea typeface="華康儷粗圓" panose="020F0709000000000000" pitchFamily="49" charset="-120"/>
              </a:rPr>
              <a:t>DoG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相同，用於偵測</a:t>
            </a:r>
            <a:r>
              <a:rPr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corners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以及明顯材質紋路的</a:t>
            </a:r>
            <a:r>
              <a:rPr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textures</a:t>
            </a:r>
            <a:r>
              <a:rPr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。</a:t>
            </a:r>
            <a:endParaRPr lang="en-US" altLang="zh-TW" sz="20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19" y="2144683"/>
            <a:ext cx="2340466" cy="372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特徵抓取結果－雷龍</a:t>
            </a:r>
            <a:endParaRPr lang="zh-TW" altLang="en-US" b="1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2272"/>
            <a:ext cx="4934225" cy="37006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90" y="2372272"/>
            <a:ext cx="4934226" cy="370066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24455" y="2372272"/>
            <a:ext cx="1947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input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62699" y="2372272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out</a:t>
            </a:r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95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特徵抓取結果－</a:t>
            </a:r>
            <a:r>
              <a:rPr lang="zh-TW" altLang="en-US" b="1" dirty="0" smtClean="0"/>
              <a:t>甲龍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4782"/>
            <a:ext cx="5140263" cy="385519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00" y="2344379"/>
            <a:ext cx="5140800" cy="3855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24455" y="2372272"/>
            <a:ext cx="1947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input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62699" y="2372272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out</a:t>
            </a:r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560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特徵抓取結果－</a:t>
            </a:r>
            <a:r>
              <a:rPr lang="zh-TW" altLang="en-US" b="1" dirty="0" smtClean="0"/>
              <a:t>劍龍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8434"/>
            <a:ext cx="4931881" cy="369891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94" y="2167289"/>
            <a:ext cx="4933406" cy="37000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24455" y="2372272"/>
            <a:ext cx="1947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input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62699" y="2372272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out</a:t>
            </a:r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781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特徵抓取</a:t>
            </a:r>
            <a:r>
              <a:rPr lang="zh-TW" altLang="en-US" b="1" dirty="0"/>
              <a:t>結果</a:t>
            </a:r>
            <a:r>
              <a:rPr lang="zh-TW" altLang="en-US" b="1" dirty="0" smtClean="0"/>
              <a:t>－三角龍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373"/>
            <a:ext cx="4994366" cy="374577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81" y="2303108"/>
            <a:ext cx="4998720" cy="3749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24455" y="2372272"/>
            <a:ext cx="1947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input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62699" y="2372272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out</a:t>
            </a:r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158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/>
              <a:t>特徵</a:t>
            </a:r>
            <a:r>
              <a:rPr lang="zh-TW" altLang="en-US" sz="5400" b="1" dirty="0"/>
              <a:t>編碼</a:t>
            </a:r>
            <a:endParaRPr lang="zh-TW" altLang="en-US" sz="54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0" y="4705004"/>
            <a:ext cx="9783763" cy="2152996"/>
          </a:xfrm>
        </p:spPr>
        <p:txBody>
          <a:bodyPr>
            <a:normAutofit/>
          </a:bodyPr>
          <a:lstStyle/>
          <a:p>
            <a:pPr lvl="0"/>
            <a:endParaRPr lang="zh-TW" altLang="en-US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055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系統規格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zh-TW" dirty="0"/>
              <a:t>辨識四種物件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Inside testing:</a:t>
            </a:r>
            <a:r>
              <a:rPr lang="zh-TW" altLang="zh-TW" dirty="0"/>
              <a:t>辨識率需要達</a:t>
            </a:r>
            <a:r>
              <a:rPr lang="en-US" altLang="zh-TW" dirty="0"/>
              <a:t>100%</a:t>
            </a:r>
            <a:endParaRPr lang="zh-TW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outside testing: </a:t>
            </a:r>
            <a:r>
              <a:rPr lang="zh-TW" altLang="zh-TW" dirty="0"/>
              <a:t>辨識率需要達</a:t>
            </a:r>
            <a:r>
              <a:rPr lang="en-US" altLang="zh-TW" dirty="0"/>
              <a:t>85%</a:t>
            </a:r>
            <a:endParaRPr lang="zh-TW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zh-TW" dirty="0"/>
              <a:t>重疊</a:t>
            </a:r>
            <a:r>
              <a:rPr lang="zh-TW" altLang="zh-TW" dirty="0" smtClean="0"/>
              <a:t>情況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不使用神經網路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加分</a:t>
            </a:r>
            <a:endParaRPr lang="zh-TW" altLang="zh-TW" dirty="0"/>
          </a:p>
          <a:p>
            <a:pPr marL="914400" lvl="1" indent="-457200">
              <a:buFont typeface="+mj-lt"/>
              <a:buAutoNum type="alphaLcParenR"/>
            </a:pPr>
            <a:r>
              <a:rPr lang="zh-TW" altLang="zh-TW" dirty="0"/>
              <a:t>辨識速度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altLang="zh-TW" dirty="0"/>
              <a:t>Data set </a:t>
            </a:r>
            <a:r>
              <a:rPr lang="zh-TW" altLang="zh-TW" dirty="0"/>
              <a:t>數量</a:t>
            </a:r>
          </a:p>
          <a:p>
            <a:pPr marL="914400" lvl="1" indent="-457200">
              <a:buFont typeface="+mj-lt"/>
              <a:buAutoNum type="alphaLcParenR"/>
            </a:pPr>
            <a:r>
              <a:rPr lang="zh-TW" altLang="zh-TW" dirty="0" smtClean="0"/>
              <a:t>類別數</a:t>
            </a:r>
            <a:endParaRPr lang="en-US" altLang="zh-TW" dirty="0" smtClean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172" y="2738548"/>
            <a:ext cx="2676525" cy="1075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986" y="4405139"/>
            <a:ext cx="2628900" cy="1772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30" y="5146819"/>
            <a:ext cx="2495550" cy="1031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9463855" y="61780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情形二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22323" y="61780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情形三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463854" y="381706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情形</a:t>
            </a:r>
            <a:r>
              <a:rPr lang="zh-TW" altLang="en-US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69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特徵編碼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8" y="1713437"/>
            <a:ext cx="7090757" cy="505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12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特徵編碼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22" y="1792936"/>
            <a:ext cx="6467069" cy="492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4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特徵編碼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4144511" y="3451428"/>
            <a:ext cx="2062066" cy="755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77571" y="3644652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/>
              <a:t>SURF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Extract</a:t>
            </a:r>
            <a:endParaRPr lang="en-US" altLang="zh-TW" b="1" dirty="0"/>
          </a:p>
        </p:txBody>
      </p:sp>
      <p:sp>
        <p:nvSpPr>
          <p:cNvPr id="10" name="矩形 9"/>
          <p:cNvSpPr/>
          <p:nvPr/>
        </p:nvSpPr>
        <p:spPr>
          <a:xfrm>
            <a:off x="6206576" y="2749318"/>
            <a:ext cx="5438027" cy="216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206574" y="3121432"/>
            <a:ext cx="543802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600" b="1" dirty="0" smtClean="0">
                <a:ln w="9525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Double[][</a:t>
            </a:r>
            <a:r>
              <a:rPr lang="en-US" altLang="zh-TW" sz="3600" b="1" dirty="0">
                <a:ln w="9525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64] </a:t>
            </a:r>
            <a:r>
              <a:rPr lang="en-US" altLang="zh-TW" sz="3600" b="1" dirty="0" smtClean="0">
                <a:ln w="9525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 ={...}</a:t>
            </a:r>
          </a:p>
          <a:p>
            <a:r>
              <a:rPr lang="en-US" altLang="zh-TW" sz="3600" b="1" dirty="0" smtClean="0">
                <a:ln w="9525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</a:t>
            </a:r>
            <a:r>
              <a:rPr lang="en-US" altLang="zh-TW" sz="3600" b="1" cap="none" spc="0" dirty="0" smtClean="0">
                <a:ln w="9525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tring Tag </a:t>
            </a:r>
            <a:r>
              <a:rPr lang="en-US" altLang="zh-TW" sz="3600" b="1" dirty="0">
                <a:ln w="9525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= </a:t>
            </a:r>
            <a:r>
              <a:rPr lang="en-US" altLang="zh-TW" sz="3600" b="1" dirty="0" smtClean="0">
                <a:ln w="9525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“stegosaurus”</a:t>
            </a:r>
            <a:endParaRPr lang="zh-TW" altLang="en-US" sz="3600" b="1" cap="none" spc="0" dirty="0">
              <a:ln w="9525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02918" y="5727200"/>
            <a:ext cx="1947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input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06576" y="5727200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out</a:t>
            </a:r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/>
          <a:srcRect l="34458" t="18599" r="26749" b="18736"/>
          <a:stretch/>
        </p:blipFill>
        <p:spPr>
          <a:xfrm>
            <a:off x="338466" y="2220686"/>
            <a:ext cx="3676874" cy="32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/>
              <a:t>訓練</a:t>
            </a:r>
            <a:endParaRPr lang="zh-TW" altLang="en-US" sz="54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0" y="4705004"/>
            <a:ext cx="9783763" cy="2152996"/>
          </a:xfrm>
        </p:spPr>
        <p:txBody>
          <a:bodyPr>
            <a:normAutofit/>
          </a:bodyPr>
          <a:lstStyle/>
          <a:p>
            <a:pPr lvl="0"/>
            <a:endParaRPr lang="zh-TW" altLang="en-US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3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3826" y="2086495"/>
            <a:ext cx="11205556" cy="42228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訓練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959331"/>
            <a:ext cx="11039301" cy="1689129"/>
          </a:xfrm>
        </p:spPr>
      </p:pic>
      <p:sp>
        <p:nvSpPr>
          <p:cNvPr id="11" name="矩形 10"/>
          <p:cNvSpPr/>
          <p:nvPr/>
        </p:nvSpPr>
        <p:spPr>
          <a:xfrm>
            <a:off x="1011725" y="4762923"/>
            <a:ext cx="1947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input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91203" y="4762923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output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049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訓練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02" y="1792936"/>
            <a:ext cx="4150596" cy="215058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pSp>
        <p:nvGrpSpPr>
          <p:cNvPr id="3" name="群組 2"/>
          <p:cNvGrpSpPr/>
          <p:nvPr/>
        </p:nvGrpSpPr>
        <p:grpSpPr>
          <a:xfrm>
            <a:off x="356521" y="2213503"/>
            <a:ext cx="5479365" cy="3440458"/>
            <a:chOff x="694808" y="1912807"/>
            <a:chExt cx="6894982" cy="489338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r="12970"/>
            <a:stretch/>
          </p:blipFill>
          <p:spPr>
            <a:xfrm>
              <a:off x="694808" y="1912807"/>
              <a:ext cx="5766318" cy="2862009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grpSp>
          <p:nvGrpSpPr>
            <p:cNvPr id="2" name="群組 1"/>
            <p:cNvGrpSpPr/>
            <p:nvPr/>
          </p:nvGrpSpPr>
          <p:grpSpPr>
            <a:xfrm>
              <a:off x="1407566" y="2490245"/>
              <a:ext cx="6182224" cy="4315946"/>
              <a:chOff x="1407566" y="2490245"/>
              <a:chExt cx="6182224" cy="4315946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4"/>
              <a:srcRect r="7120" b="24517"/>
              <a:stretch/>
            </p:blipFill>
            <p:spPr>
              <a:xfrm>
                <a:off x="1407566" y="2490245"/>
                <a:ext cx="5878286" cy="2736740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 rotWithShape="1">
              <a:blip r:embed="rId5"/>
              <a:srcRect r="21823"/>
              <a:stretch/>
            </p:blipFill>
            <p:spPr>
              <a:xfrm>
                <a:off x="1882674" y="3436121"/>
                <a:ext cx="5707116" cy="337007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</p:grpSp>
      </p:grpSp>
      <p:sp>
        <p:nvSpPr>
          <p:cNvPr id="10" name="向右箭號 9"/>
          <p:cNvSpPr/>
          <p:nvPr/>
        </p:nvSpPr>
        <p:spPr>
          <a:xfrm>
            <a:off x="6501080" y="3625952"/>
            <a:ext cx="1530220" cy="843288"/>
          </a:xfrm>
          <a:prstGeom prst="rightArrow">
            <a:avLst>
              <a:gd name="adj1" fmla="val 3735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005351" y="5653961"/>
            <a:ext cx="1947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input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8624442" y="2364398"/>
            <a:ext cx="1875918" cy="7239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三角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龍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624442" y="3219619"/>
            <a:ext cx="1875918" cy="7239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雷龍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8624442" y="4930061"/>
            <a:ext cx="1875918" cy="7239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劍龍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8624442" y="4074840"/>
            <a:ext cx="1875918" cy="7239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華康儷粗圓" panose="020F0709000000000000" pitchFamily="49" charset="-120"/>
                <a:ea typeface="華康儷粗圓" panose="020F0709000000000000" pitchFamily="49" charset="-120"/>
              </a:rPr>
              <a:t>甲龍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76061" y="5645648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output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97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/>
              <a:t>預測</a:t>
            </a:r>
            <a:endParaRPr lang="zh-TW" altLang="en-US" sz="54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0" y="4705004"/>
            <a:ext cx="9783763" cy="2152996"/>
          </a:xfrm>
        </p:spPr>
        <p:txBody>
          <a:bodyPr>
            <a:normAutofit/>
          </a:bodyPr>
          <a:lstStyle/>
          <a:p>
            <a:pPr lvl="0"/>
            <a:endParaRPr lang="zh-TW" altLang="en-US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8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6007" y="2086495"/>
            <a:ext cx="11720945" cy="42228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預測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0754" y="4311763"/>
            <a:ext cx="175560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input</a:t>
            </a:r>
            <a:endParaRPr lang="zh-TW" altLang="en-US" sz="48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01738" y="4311763"/>
            <a:ext cx="20697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儷粗圓" panose="020F0709000000000000" pitchFamily="49" charset="-120"/>
                <a:ea typeface="華康儷粗圓" panose="020F0709000000000000" pitchFamily="49" charset="-120"/>
              </a:rPr>
              <a:t>output</a:t>
            </a:r>
            <a:endParaRPr lang="zh-TW" altLang="en-US" sz="5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" y="3275215"/>
            <a:ext cx="11720945" cy="1204654"/>
          </a:xfrm>
        </p:spPr>
      </p:pic>
      <p:sp>
        <p:nvSpPr>
          <p:cNvPr id="11" name="圓角矩形 10"/>
          <p:cNvSpPr/>
          <p:nvPr/>
        </p:nvSpPr>
        <p:spPr>
          <a:xfrm>
            <a:off x="1911925" y="3050771"/>
            <a:ext cx="7672647" cy="1676490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4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預測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90" y="1986592"/>
            <a:ext cx="5267325" cy="46101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71" y="2543433"/>
            <a:ext cx="5144399" cy="330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0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預測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280" y="1612082"/>
            <a:ext cx="10280044" cy="51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2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硬體規格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02919" y="1961800"/>
            <a:ext cx="9784080" cy="4846321"/>
          </a:xfrm>
        </p:spPr>
        <p:txBody>
          <a:bodyPr>
            <a:normAutofit/>
          </a:bodyPr>
          <a:lstStyle/>
          <a:p>
            <a:r>
              <a:rPr lang="zh-TW" altLang="zh-TW" b="1" dirty="0" smtClean="0"/>
              <a:t>硬體</a:t>
            </a:r>
            <a:r>
              <a:rPr lang="zh-TW" altLang="en-US" b="1" dirty="0" smtClean="0"/>
              <a:t>規</a:t>
            </a:r>
            <a:r>
              <a:rPr lang="zh-TW" altLang="en-US" b="1" dirty="0"/>
              <a:t>格</a:t>
            </a:r>
            <a:endParaRPr lang="en-US" altLang="zh-TW" b="1" dirty="0" smtClean="0"/>
          </a:p>
          <a:p>
            <a:pPr lvl="1"/>
            <a:r>
              <a:rPr lang="en-US" altLang="zh-TW" dirty="0"/>
              <a:t>Windows10 64bit X86 </a:t>
            </a:r>
            <a:r>
              <a:rPr lang="en-US" altLang="zh-TW" dirty="0" smtClean="0"/>
              <a:t>PC</a:t>
            </a:r>
          </a:p>
          <a:p>
            <a:pPr lvl="1"/>
            <a:r>
              <a:rPr lang="en-US" altLang="zh-TW" dirty="0" smtClean="0"/>
              <a:t>I7-7700 (</a:t>
            </a:r>
            <a:r>
              <a:rPr lang="en-US" altLang="zh-TW" dirty="0"/>
              <a:t>8M </a:t>
            </a:r>
            <a:r>
              <a:rPr lang="en-US" altLang="zh-TW" dirty="0" smtClean="0"/>
              <a:t>Cache</a:t>
            </a:r>
            <a:r>
              <a:rPr lang="zh-TW" altLang="en-US" dirty="0" smtClean="0"/>
              <a:t>，</a:t>
            </a:r>
            <a:r>
              <a:rPr lang="en-US" altLang="zh-TW" dirty="0" smtClean="0"/>
              <a:t>Boost</a:t>
            </a:r>
            <a:r>
              <a:rPr lang="zh-TW" altLang="en-US" dirty="0" smtClean="0"/>
              <a:t> </a:t>
            </a:r>
            <a:r>
              <a:rPr lang="en-US" altLang="zh-TW" dirty="0"/>
              <a:t>4.20 GHz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DDR4 2400 16G Ram</a:t>
            </a:r>
          </a:p>
          <a:p>
            <a:r>
              <a:rPr lang="zh-TW" altLang="en-US" b="1" dirty="0" smtClean="0"/>
              <a:t>軟體需求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Visual </a:t>
            </a:r>
            <a:r>
              <a:rPr lang="en-US" altLang="zh-TW" dirty="0"/>
              <a:t>studio 2017 </a:t>
            </a:r>
            <a:endParaRPr lang="zh-TW" altLang="zh-TW" sz="2000" dirty="0"/>
          </a:p>
          <a:p>
            <a:pPr lvl="1"/>
            <a:r>
              <a:rPr lang="en-US" altLang="zh-TW" dirty="0" err="1" smtClean="0"/>
              <a:t>.Net</a:t>
            </a:r>
            <a:r>
              <a:rPr lang="en-US" altLang="zh-TW" dirty="0" smtClean="0"/>
              <a:t> Framework 4.5</a:t>
            </a:r>
          </a:p>
          <a:p>
            <a:r>
              <a:rPr lang="zh-TW" altLang="en-US" b="1" dirty="0"/>
              <a:t>函式</a:t>
            </a:r>
            <a:r>
              <a:rPr lang="zh-TW" altLang="en-US" b="1" dirty="0" smtClean="0"/>
              <a:t>庫</a:t>
            </a:r>
            <a:endParaRPr lang="en-US" altLang="zh-TW" b="1" dirty="0" smtClean="0"/>
          </a:p>
          <a:p>
            <a:pPr lvl="1"/>
            <a:r>
              <a:rPr lang="en-US" altLang="zh-TW" b="1" dirty="0" err="1" smtClean="0"/>
              <a:t>Accord.Net</a:t>
            </a:r>
            <a:r>
              <a:rPr lang="en-US" altLang="zh-TW" b="1" dirty="0" smtClean="0"/>
              <a:t> Framework</a:t>
            </a:r>
          </a:p>
          <a:p>
            <a:pPr lvl="1"/>
            <a:r>
              <a:rPr lang="en-US" altLang="zh-TW" b="1" dirty="0" err="1" smtClean="0"/>
              <a:t>ML_Lib</a:t>
            </a:r>
            <a:endParaRPr lang="en-US" altLang="zh-TW" b="1" dirty="0" smtClean="0"/>
          </a:p>
          <a:p>
            <a:pPr lvl="1"/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77799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預測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雷龍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95" t="20812" r="8813" b="21877"/>
          <a:stretch/>
        </p:blipFill>
        <p:spPr>
          <a:xfrm>
            <a:off x="847896" y="2302624"/>
            <a:ext cx="4197929" cy="2236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7824" t="19857" r="17752" b="17478"/>
          <a:stretch/>
        </p:blipFill>
        <p:spPr>
          <a:xfrm>
            <a:off x="6600306" y="2302624"/>
            <a:ext cx="4244068" cy="2236125"/>
          </a:xfrm>
          <a:prstGeom prst="rect">
            <a:avLst/>
          </a:prstGeom>
        </p:spPr>
      </p:pic>
      <p:sp>
        <p:nvSpPr>
          <p:cNvPr id="7" name="右彎箭號 6"/>
          <p:cNvSpPr/>
          <p:nvPr/>
        </p:nvSpPr>
        <p:spPr>
          <a:xfrm rot="10800000" flipH="1">
            <a:off x="1886989" y="4538747"/>
            <a:ext cx="2161308" cy="1903615"/>
          </a:xfrm>
          <a:prstGeom prst="bentArrow">
            <a:avLst>
              <a:gd name="adj1" fmla="val 16703"/>
              <a:gd name="adj2" fmla="val 18013"/>
              <a:gd name="adj3" fmla="val 2456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右彎箭號 7"/>
          <p:cNvSpPr/>
          <p:nvPr/>
        </p:nvSpPr>
        <p:spPr>
          <a:xfrm rot="5400000" flipH="1">
            <a:off x="7542491" y="4244949"/>
            <a:ext cx="1673471" cy="2261064"/>
          </a:xfrm>
          <a:prstGeom prst="bentArrow">
            <a:avLst>
              <a:gd name="adj1" fmla="val 16703"/>
              <a:gd name="adj2" fmla="val 18013"/>
              <a:gd name="adj3" fmla="val 2456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20814" t="22395" r="19827" b="19254"/>
          <a:stretch/>
        </p:blipFill>
        <p:spPr>
          <a:xfrm>
            <a:off x="4048297" y="4896195"/>
            <a:ext cx="3200400" cy="17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6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預測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三角龍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8" t="13781" r="9452" b="26139"/>
          <a:stretch/>
        </p:blipFill>
        <p:spPr>
          <a:xfrm>
            <a:off x="798024" y="2086494"/>
            <a:ext cx="3185955" cy="16043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4925" t="8665" r="17419" b="3093"/>
          <a:stretch/>
        </p:blipFill>
        <p:spPr>
          <a:xfrm>
            <a:off x="2651760" y="4071158"/>
            <a:ext cx="3665913" cy="25899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5416" t="10376" r="20391" b="20990"/>
          <a:stretch/>
        </p:blipFill>
        <p:spPr>
          <a:xfrm>
            <a:off x="7013849" y="2086494"/>
            <a:ext cx="4736704" cy="2743201"/>
          </a:xfrm>
          <a:prstGeom prst="rect">
            <a:avLst/>
          </a:prstGeom>
        </p:spPr>
      </p:pic>
      <p:sp>
        <p:nvSpPr>
          <p:cNvPr id="7" name="右彎箭號 6"/>
          <p:cNvSpPr/>
          <p:nvPr/>
        </p:nvSpPr>
        <p:spPr>
          <a:xfrm rot="10800000" flipH="1">
            <a:off x="1202919" y="3690850"/>
            <a:ext cx="1448841" cy="2053243"/>
          </a:xfrm>
          <a:prstGeom prst="bentArrow">
            <a:avLst>
              <a:gd name="adj1" fmla="val 16703"/>
              <a:gd name="adj2" fmla="val 18013"/>
              <a:gd name="adj3" fmla="val 2456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右彎箭號 7"/>
          <p:cNvSpPr/>
          <p:nvPr/>
        </p:nvSpPr>
        <p:spPr>
          <a:xfrm rot="5400000" flipH="1">
            <a:off x="7169121" y="3978246"/>
            <a:ext cx="1638818" cy="3341716"/>
          </a:xfrm>
          <a:prstGeom prst="bentArrow">
            <a:avLst>
              <a:gd name="adj1" fmla="val 16703"/>
              <a:gd name="adj2" fmla="val 18013"/>
              <a:gd name="adj3" fmla="val 2456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805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預測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甲龍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71" y="2053243"/>
            <a:ext cx="2948247" cy="22111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8284" t="15760" r="16535" b="15638"/>
          <a:stretch/>
        </p:blipFill>
        <p:spPr>
          <a:xfrm>
            <a:off x="2292371" y="4590908"/>
            <a:ext cx="3623734" cy="206586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16498" t="13929" r="14828" b="14429"/>
          <a:stretch/>
        </p:blipFill>
        <p:spPr>
          <a:xfrm>
            <a:off x="6324599" y="2053243"/>
            <a:ext cx="5376471" cy="3038074"/>
          </a:xfrm>
          <a:prstGeom prst="rect">
            <a:avLst/>
          </a:prstGeom>
        </p:spPr>
      </p:pic>
      <p:sp>
        <p:nvSpPr>
          <p:cNvPr id="11" name="上彎箭號 10"/>
          <p:cNvSpPr/>
          <p:nvPr/>
        </p:nvSpPr>
        <p:spPr>
          <a:xfrm rot="5400000">
            <a:off x="551546" y="4448309"/>
            <a:ext cx="1924706" cy="1556943"/>
          </a:xfrm>
          <a:prstGeom prst="bentUpArrow">
            <a:avLst>
              <a:gd name="adj1" fmla="val 16300"/>
              <a:gd name="adj2" fmla="val 19290"/>
              <a:gd name="adj3" fmla="val 39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上彎箭號 11"/>
          <p:cNvSpPr/>
          <p:nvPr/>
        </p:nvSpPr>
        <p:spPr>
          <a:xfrm>
            <a:off x="5916104" y="5091317"/>
            <a:ext cx="3414163" cy="1310995"/>
          </a:xfrm>
          <a:prstGeom prst="bentUpArrow">
            <a:avLst>
              <a:gd name="adj1" fmla="val 19529"/>
              <a:gd name="adj2" fmla="val 19290"/>
              <a:gd name="adj3" fmla="val 39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 smtClean="0"/>
              <a:t>結果展示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777190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個體辨識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5" y="2093931"/>
            <a:ext cx="5202371" cy="39017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79" y="2093931"/>
            <a:ext cx="520237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個體辨識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51" y="2121922"/>
            <a:ext cx="5202371" cy="3901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03" y="2121922"/>
            <a:ext cx="520237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44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個體辨識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93" y="2289491"/>
            <a:ext cx="5202371" cy="39017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3" y="2289491"/>
            <a:ext cx="520237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5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個體辨識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8" y="2252552"/>
            <a:ext cx="5202371" cy="39017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28" y="2252552"/>
            <a:ext cx="520237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</a:t>
            </a:r>
            <a:r>
              <a:rPr lang="zh-TW" altLang="en-US" dirty="0" smtClean="0"/>
              <a:t>物體辨識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53" y="1972634"/>
            <a:ext cx="5202371" cy="39017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83" y="1972634"/>
            <a:ext cx="520237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</a:t>
            </a:r>
            <a:r>
              <a:rPr lang="zh-TW" altLang="en-US" dirty="0" smtClean="0"/>
              <a:t>物體辨識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95" y="2159244"/>
            <a:ext cx="5202371" cy="3901778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4" y="2149913"/>
            <a:ext cx="520237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3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系統開發流程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764268"/>
              </p:ext>
            </p:extLst>
          </p:nvPr>
        </p:nvGraphicFramePr>
        <p:xfrm>
          <a:off x="1203325" y="1632317"/>
          <a:ext cx="9783763" cy="504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900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</a:t>
            </a:r>
            <a:r>
              <a:rPr lang="zh-TW" altLang="en-US" dirty="0" smtClean="0"/>
              <a:t>物體辨識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7" y="2076619"/>
            <a:ext cx="5150549" cy="386291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68" y="2076619"/>
            <a:ext cx="5150550" cy="38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8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三物體辨識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5" y="2271213"/>
            <a:ext cx="5202371" cy="390177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13" y="2271213"/>
            <a:ext cx="520237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5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三物體辨識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6" y="2131253"/>
            <a:ext cx="5202371" cy="39017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29" y="2131253"/>
            <a:ext cx="520237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三物體辨識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3" y="2243221"/>
            <a:ext cx="5202371" cy="390177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28" y="2243221"/>
            <a:ext cx="520237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</a:t>
            </a:r>
            <a:r>
              <a:rPr lang="zh-TW" altLang="en-US" dirty="0" smtClean="0"/>
              <a:t>物體辨識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634" y="2093931"/>
            <a:ext cx="5202371" cy="3901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54" y="2093931"/>
            <a:ext cx="520237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0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</a:t>
            </a:r>
            <a:r>
              <a:rPr lang="zh-TW" altLang="en-US" dirty="0" smtClean="0"/>
              <a:t>物體辨識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8" y="2095331"/>
            <a:ext cx="5202371" cy="3901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54" y="2095331"/>
            <a:ext cx="520237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12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</a:t>
            </a:r>
            <a:r>
              <a:rPr lang="zh-TW" altLang="en-US" dirty="0" smtClean="0"/>
              <a:t>物體辨識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00" y="2075543"/>
            <a:ext cx="5415457" cy="40799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590" y="2076944"/>
            <a:ext cx="5254528" cy="40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8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/>
              <a:t>參考</a:t>
            </a:r>
            <a:r>
              <a:rPr lang="zh-TW" altLang="en-US" sz="5400" b="1" dirty="0" smtClean="0"/>
              <a:t>來源</a:t>
            </a:r>
            <a:endParaRPr lang="zh-TW" altLang="en-US" sz="54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0" y="4705004"/>
            <a:ext cx="9783763" cy="2152996"/>
          </a:xfrm>
        </p:spPr>
        <p:txBody>
          <a:bodyPr>
            <a:normAutofit/>
          </a:bodyPr>
          <a:lstStyle/>
          <a:p>
            <a:pPr lvl="0"/>
            <a:endParaRPr lang="zh-TW" altLang="en-US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37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參考來源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89710" y="2163922"/>
            <a:ext cx="99918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CH.Tseng</a:t>
            </a:r>
            <a:r>
              <a:rPr lang="zh-TW" altLang="en-US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 </a:t>
            </a:r>
            <a:r>
              <a:rPr lang="en-US" altLang="zh-TW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- </a:t>
            </a:r>
            <a:r>
              <a:rPr lang="zh-TW" altLang="en-US" sz="2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圖像</a:t>
            </a:r>
            <a:r>
              <a:rPr lang="zh-TW" altLang="en-US" sz="2400" b="1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特徵比對</a:t>
            </a:r>
            <a:r>
              <a:rPr lang="en-US" altLang="zh-TW" sz="2400" b="1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(</a:t>
            </a:r>
            <a:r>
              <a:rPr lang="zh-TW" altLang="en-US" sz="2400" b="1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一</a:t>
            </a:r>
            <a:r>
              <a:rPr lang="en-US" altLang="zh-TW" sz="2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)-</a:t>
            </a:r>
            <a:r>
              <a:rPr lang="zh-TW" altLang="en-US" sz="2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取得</a:t>
            </a:r>
            <a:r>
              <a:rPr lang="zh-TW" altLang="en-US" sz="2400" b="1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影像的特徵</a:t>
            </a:r>
            <a:r>
              <a:rPr lang="zh-TW" altLang="en-US" sz="2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點</a:t>
            </a:r>
            <a:r>
              <a:rPr lang="en-US" altLang="zh-TW" sz="2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/>
            </a:r>
            <a:br>
              <a:rPr lang="en-US" altLang="zh-TW" sz="2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</a:br>
            <a:r>
              <a:rPr lang="en-US" altLang="zh-TW" sz="2400" dirty="0">
                <a:latin typeface="華康粗圓體" panose="020F0709000000000000" pitchFamily="49" charset="-120"/>
                <a:ea typeface="華康粗圓體" panose="020F0709000000000000" pitchFamily="49" charset="-120"/>
                <a:hlinkClick r:id="rId2"/>
              </a:rPr>
              <a:t>https://</a:t>
            </a:r>
            <a:r>
              <a:rPr lang="en-US" altLang="zh-TW" sz="2400" dirty="0" smtClean="0">
                <a:latin typeface="華康粗圓體" panose="020F0709000000000000" pitchFamily="49" charset="-120"/>
                <a:ea typeface="華康粗圓體" panose="020F0709000000000000" pitchFamily="49" charset="-120"/>
                <a:hlinkClick r:id="rId2"/>
              </a:rPr>
              <a:t>goo.gl/6K6jRS</a:t>
            </a:r>
            <a:r>
              <a:rPr lang="en-US" altLang="zh-TW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/>
            </a:r>
            <a:br>
              <a:rPr lang="en-US" altLang="zh-TW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</a:br>
            <a:endParaRPr lang="en-US" altLang="zh-TW" sz="2400" b="1" dirty="0" smtClean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UW CSE vision faculty - Features and Image Matching</a:t>
            </a:r>
            <a:br>
              <a:rPr lang="en-US" altLang="zh-TW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</a:br>
            <a:r>
              <a:rPr lang="en-US" altLang="zh-TW" sz="2400" dirty="0" smtClean="0">
                <a:latin typeface="華康粗圓體" panose="020F0709000000000000" pitchFamily="49" charset="-120"/>
                <a:ea typeface="華康粗圓體" panose="020F0709000000000000" pitchFamily="49" charset="-120"/>
                <a:hlinkClick r:id="rId3"/>
              </a:rPr>
              <a:t>https://courses.cs.washington.edu/courses/cse455/09wi/Lects/lect6.pdf</a:t>
            </a:r>
            <a:r>
              <a:rPr lang="en-US" altLang="zh-TW" sz="2400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/>
            </a:r>
            <a:br>
              <a:rPr lang="en-US" altLang="zh-TW" sz="2400" dirty="0">
                <a:latin typeface="華康粗圓體" panose="020F0709000000000000" pitchFamily="49" charset="-120"/>
                <a:ea typeface="華康粗圓體" panose="020F0709000000000000" pitchFamily="49" charset="-120"/>
              </a:rPr>
            </a:br>
            <a:endParaRPr lang="en-US" altLang="zh-TW" sz="24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Accord.NET Framework</a:t>
            </a:r>
            <a:br>
              <a:rPr lang="en-US" altLang="zh-TW" sz="2400" dirty="0">
                <a:latin typeface="華康粗圓體" panose="020F0709000000000000" pitchFamily="49" charset="-120"/>
                <a:ea typeface="華康粗圓體" panose="020F0709000000000000" pitchFamily="49" charset="-120"/>
              </a:rPr>
            </a:br>
            <a:r>
              <a:rPr lang="en-US" altLang="zh-TW" sz="2400" dirty="0">
                <a:latin typeface="華康粗圓體" panose="020F0709000000000000" pitchFamily="49" charset="-120"/>
                <a:ea typeface="華康粗圓體" panose="020F0709000000000000" pitchFamily="49" charset="-120"/>
                <a:hlinkClick r:id="rId4"/>
              </a:rPr>
              <a:t>http://accord-framework.net</a:t>
            </a:r>
            <a:r>
              <a:rPr lang="en-US" altLang="zh-TW" sz="2400" dirty="0" smtClean="0">
                <a:latin typeface="華康粗圓體" panose="020F0709000000000000" pitchFamily="49" charset="-120"/>
                <a:ea typeface="華康粗圓體" panose="020F0709000000000000" pitchFamily="49" charset="-120"/>
                <a:hlinkClick r:id="rId4"/>
              </a:rPr>
              <a:t>/</a:t>
            </a:r>
            <a:endParaRPr lang="en-US" altLang="zh-TW" sz="2400" dirty="0" smtClean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You Only Look Once (YOLO) v1</a:t>
            </a:r>
            <a:r>
              <a:rPr lang="en-US" altLang="zh-TW" sz="2400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/>
            </a:r>
            <a:br>
              <a:rPr lang="en-US" altLang="zh-TW" sz="2400" dirty="0">
                <a:latin typeface="華康粗圓體" panose="020F0709000000000000" pitchFamily="49" charset="-120"/>
                <a:ea typeface="華康粗圓體" panose="020F0709000000000000" pitchFamily="49" charset="-120"/>
              </a:rPr>
            </a:br>
            <a:r>
              <a:rPr lang="en-US" altLang="zh-TW" sz="2400" dirty="0">
                <a:latin typeface="華康粗圓體" panose="020F0709000000000000" pitchFamily="49" charset="-120"/>
                <a:ea typeface="華康粗圓體" panose="020F0709000000000000" pitchFamily="49" charset="-120"/>
                <a:hlinkClick r:id="rId5"/>
              </a:rPr>
              <a:t>https://arxiv.org/pdf/1506.02640.pdf</a:t>
            </a:r>
            <a:endParaRPr lang="zh-TW" altLang="en-US" sz="24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98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系統分析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" y="2451928"/>
            <a:ext cx="10058400" cy="37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樣本採集</a:t>
            </a:r>
            <a:endParaRPr lang="zh-TW" altLang="en-US" sz="54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0" y="4705004"/>
            <a:ext cx="6575367" cy="2152996"/>
          </a:xfrm>
        </p:spPr>
        <p:txBody>
          <a:bodyPr>
            <a:normAutofit lnSpcReduction="10000"/>
          </a:bodyPr>
          <a:lstStyle/>
          <a:p>
            <a:pPr lvl="0"/>
            <a:r>
              <a:rPr lang="zh-TW" altLang="zh-TW" sz="2800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每個樣本單獨</a:t>
            </a:r>
            <a:r>
              <a:rPr lang="zh-TW" altLang="zh-TW" sz="28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建立</a:t>
            </a:r>
            <a:r>
              <a:rPr lang="en-US" altLang="zh-TW" sz="28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30</a:t>
            </a:r>
            <a:r>
              <a:rPr lang="zh-TW" altLang="zh-TW" sz="28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張</a:t>
            </a:r>
            <a:r>
              <a:rPr lang="zh-TW" altLang="en-US" sz="28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以上</a:t>
            </a:r>
            <a:endParaRPr lang="zh-TW" altLang="zh-TW" sz="28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  <a:p>
            <a:pPr lvl="0"/>
            <a:r>
              <a:rPr lang="zh-TW" altLang="zh-TW" sz="2800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辨識物體</a:t>
            </a:r>
            <a:r>
              <a:rPr lang="zh-TW" altLang="zh-TW" sz="28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：</a:t>
            </a:r>
            <a:r>
              <a:rPr lang="zh-TW" altLang="en-US" sz="28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甲龍、雷龍、劍龍、三角龍</a:t>
            </a:r>
            <a:endParaRPr lang="en-US" altLang="zh-TW" sz="2800" dirty="0" smtClean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  <a:p>
            <a:pPr lvl="0"/>
            <a:r>
              <a:rPr lang="zh-TW" altLang="zh-TW" sz="28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個別</a:t>
            </a:r>
            <a:r>
              <a:rPr lang="zh-TW" altLang="zh-TW" sz="2800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建立資料夾</a:t>
            </a:r>
            <a:r>
              <a:rPr lang="zh-TW" altLang="zh-TW" sz="28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存放</a:t>
            </a:r>
            <a:endParaRPr lang="zh-TW" altLang="zh-TW" sz="28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  <a:p>
            <a:pPr lvl="0"/>
            <a:r>
              <a:rPr lang="zh-TW" altLang="zh-TW" sz="2800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建立訓練樣本特徵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264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6143"/>
            <a:ext cx="10797778" cy="46979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 smtClean="0"/>
              <a:t>訓練樣本建立</a:t>
            </a:r>
            <a:r>
              <a:rPr lang="zh-TW" altLang="en-US" b="1" dirty="0" smtClean="0"/>
              <a:t>－三角龍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BD9DA"/>
              </a:clrFrom>
              <a:clrTo>
                <a:srgbClr val="DBD9D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63440"/>
            <a:ext cx="2440848" cy="18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1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13" y="1711234"/>
            <a:ext cx="10603464" cy="48949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 smtClean="0"/>
              <a:t>訓練樣本建立</a:t>
            </a:r>
            <a:r>
              <a:rPr lang="zh-TW" altLang="en-US" b="1" dirty="0" smtClean="0"/>
              <a:t>－甲龍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3" y="1565734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88" y="1792935"/>
            <a:ext cx="10376742" cy="492790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 smtClean="0"/>
              <a:t>訓練樣本建立</a:t>
            </a:r>
            <a:r>
              <a:rPr lang="zh-TW" altLang="en-US" b="1" dirty="0" smtClean="0"/>
              <a:t>－劍龍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DCDCDC"/>
              </a:clrFrom>
              <a:clrTo>
                <a:srgbClr val="DCDC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29" y="4383680"/>
            <a:ext cx="288036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帶狀">
  <a:themeElements>
    <a:clrScheme name="帶狀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帶狀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帶狀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831</TotalTime>
  <Words>394</Words>
  <Application>Microsoft Office PowerPoint</Application>
  <PresentationFormat>寬螢幕</PresentationFormat>
  <Paragraphs>129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標楷體</vt:lpstr>
      <vt:lpstr>華康儷粗圓</vt:lpstr>
      <vt:lpstr>Wingdings</vt:lpstr>
      <vt:lpstr>Calibri</vt:lpstr>
      <vt:lpstr>Corbel</vt:lpstr>
      <vt:lpstr>新細明體</vt:lpstr>
      <vt:lpstr>華康粗圓體</vt:lpstr>
      <vt:lpstr>華康細圓體(P)</vt:lpstr>
      <vt:lpstr>Arial</vt:lpstr>
      <vt:lpstr>Karla</vt:lpstr>
      <vt:lpstr>Times New Roman</vt:lpstr>
      <vt:lpstr>帶狀</vt:lpstr>
      <vt:lpstr>目錄</vt:lpstr>
      <vt:lpstr>系統規格</vt:lpstr>
      <vt:lpstr>硬體規格</vt:lpstr>
      <vt:lpstr>系統開發流程</vt:lpstr>
      <vt:lpstr>系統分析</vt:lpstr>
      <vt:lpstr>樣本採集</vt:lpstr>
      <vt:lpstr>訓練樣本建立－三角龍</vt:lpstr>
      <vt:lpstr>訓練樣本建立－甲龍</vt:lpstr>
      <vt:lpstr>訓練樣本建立－劍龍</vt:lpstr>
      <vt:lpstr>訓練樣本建立－雷龍</vt:lpstr>
      <vt:lpstr>影像處理</vt:lpstr>
      <vt:lpstr>去背</vt:lpstr>
      <vt:lpstr>特徵提取 - SpeededUpRobustFeatures</vt:lpstr>
      <vt:lpstr>特徵提取工具－ Fast Hessian (SURF)</vt:lpstr>
      <vt:lpstr>特徵抓取結果－雷龍</vt:lpstr>
      <vt:lpstr>特徵抓取結果－甲龍</vt:lpstr>
      <vt:lpstr>特徵抓取結果－劍龍</vt:lpstr>
      <vt:lpstr>特徵抓取結果－三角龍</vt:lpstr>
      <vt:lpstr>特徵編碼</vt:lpstr>
      <vt:lpstr>特徵編碼</vt:lpstr>
      <vt:lpstr>特徵編碼</vt:lpstr>
      <vt:lpstr>特徵編碼</vt:lpstr>
      <vt:lpstr>訓練</vt:lpstr>
      <vt:lpstr>訓練</vt:lpstr>
      <vt:lpstr>訓練</vt:lpstr>
      <vt:lpstr>預測</vt:lpstr>
      <vt:lpstr>預測</vt:lpstr>
      <vt:lpstr>預測</vt:lpstr>
      <vt:lpstr>預測</vt:lpstr>
      <vt:lpstr>預測-雷龍</vt:lpstr>
      <vt:lpstr>預測-三角龍</vt:lpstr>
      <vt:lpstr>預測-甲龍</vt:lpstr>
      <vt:lpstr>結果展示</vt:lpstr>
      <vt:lpstr>個體辨識</vt:lpstr>
      <vt:lpstr>個體辨識</vt:lpstr>
      <vt:lpstr>個體辨識</vt:lpstr>
      <vt:lpstr>個體辨識</vt:lpstr>
      <vt:lpstr>二物體辨識</vt:lpstr>
      <vt:lpstr>二物體辨識</vt:lpstr>
      <vt:lpstr>二物體辨識</vt:lpstr>
      <vt:lpstr>三物體辨識</vt:lpstr>
      <vt:lpstr>三物體辨識</vt:lpstr>
      <vt:lpstr>三物體辨識</vt:lpstr>
      <vt:lpstr>四物體辨識</vt:lpstr>
      <vt:lpstr>四物體辨識</vt:lpstr>
      <vt:lpstr>四物體辨識</vt:lpstr>
      <vt:lpstr>參考來源</vt:lpstr>
      <vt:lpstr>參考來源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機器學習與實作 重疊物件辨識</dc:title>
  <dc:creator>威丞 陳</dc:creator>
  <cp:lastModifiedBy>Alex Inu</cp:lastModifiedBy>
  <cp:revision>181</cp:revision>
  <dcterms:created xsi:type="dcterms:W3CDTF">2019-01-07T07:54:38Z</dcterms:created>
  <dcterms:modified xsi:type="dcterms:W3CDTF">2019-01-11T14:38:14Z</dcterms:modified>
</cp:coreProperties>
</file>